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80" r:id="rId2"/>
    <p:sldId id="314" r:id="rId3"/>
    <p:sldId id="269" r:id="rId4"/>
    <p:sldId id="270" r:id="rId5"/>
    <p:sldId id="327" r:id="rId6"/>
    <p:sldId id="266" r:id="rId7"/>
    <p:sldId id="260" r:id="rId8"/>
    <p:sldId id="264" r:id="rId9"/>
    <p:sldId id="265" r:id="rId10"/>
    <p:sldId id="279" r:id="rId11"/>
    <p:sldId id="256" r:id="rId12"/>
    <p:sldId id="262" r:id="rId13"/>
    <p:sldId id="308" r:id="rId14"/>
    <p:sldId id="278" r:id="rId15"/>
    <p:sldId id="318" r:id="rId16"/>
    <p:sldId id="304" r:id="rId17"/>
    <p:sldId id="261" r:id="rId18"/>
    <p:sldId id="272" r:id="rId19"/>
    <p:sldId id="309" r:id="rId20"/>
    <p:sldId id="306" r:id="rId21"/>
    <p:sldId id="257" r:id="rId22"/>
    <p:sldId id="319" r:id="rId23"/>
    <p:sldId id="307" r:id="rId24"/>
    <p:sldId id="320" r:id="rId25"/>
    <p:sldId id="321" r:id="rId26"/>
    <p:sldId id="273" r:id="rId27"/>
    <p:sldId id="268" r:id="rId28"/>
    <p:sldId id="305" r:id="rId29"/>
    <p:sldId id="303" r:id="rId30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/>
    <p:restoredTop sz="94580"/>
  </p:normalViewPr>
  <p:slideViewPr>
    <p:cSldViewPr snapToGrid="0">
      <p:cViewPr varScale="1">
        <p:scale>
          <a:sx n="78" d="100"/>
          <a:sy n="78" d="100"/>
        </p:scale>
        <p:origin x="130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2E1A6D-F108-4DF5-8D28-3D58BFF9D5BB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9AA1EC2-C491-44C3-96BC-C8DF9E638FEF}">
      <dgm:prSet/>
      <dgm:spPr/>
      <dgm:t>
        <a:bodyPr/>
        <a:lstStyle/>
        <a:p>
          <a:r>
            <a:rPr lang="en-NL" dirty="0"/>
            <a:t>In alle regio’s mogelijkheden om het bod voor wind in RES 1.0 te halen. </a:t>
          </a:r>
          <a:endParaRPr lang="en-US" dirty="0"/>
        </a:p>
      </dgm:t>
    </dgm:pt>
    <dgm:pt modelId="{68B1B0D1-C842-4513-9A17-9B2FCFB8D03B}" type="parTrans" cxnId="{56F9D761-0BC9-425D-8E22-AEA6BFBAD7F4}">
      <dgm:prSet/>
      <dgm:spPr/>
      <dgm:t>
        <a:bodyPr/>
        <a:lstStyle/>
        <a:p>
          <a:endParaRPr lang="en-US"/>
        </a:p>
      </dgm:t>
    </dgm:pt>
    <dgm:pt modelId="{D9DBBB73-39AA-485E-9903-A93B7DBF7780}" type="sibTrans" cxnId="{56F9D761-0BC9-425D-8E22-AEA6BFBAD7F4}">
      <dgm:prSet/>
      <dgm:spPr/>
      <dgm:t>
        <a:bodyPr/>
        <a:lstStyle/>
        <a:p>
          <a:endParaRPr lang="en-US"/>
        </a:p>
      </dgm:t>
    </dgm:pt>
    <dgm:pt modelId="{D263B3AF-FBB1-406D-8D4A-315B165F0ADB}">
      <dgm:prSet/>
      <dgm:spPr/>
      <dgm:t>
        <a:bodyPr/>
        <a:lstStyle/>
        <a:p>
          <a:r>
            <a:rPr lang="en-NL"/>
            <a:t>MAAR:</a:t>
          </a:r>
          <a:endParaRPr lang="en-US"/>
        </a:p>
      </dgm:t>
    </dgm:pt>
    <dgm:pt modelId="{0C4053FA-E43B-420D-917D-ACDF1D2C1210}" type="parTrans" cxnId="{E8A6CD42-135A-4105-962E-0147CA98E92A}">
      <dgm:prSet/>
      <dgm:spPr/>
      <dgm:t>
        <a:bodyPr/>
        <a:lstStyle/>
        <a:p>
          <a:endParaRPr lang="en-US"/>
        </a:p>
      </dgm:t>
    </dgm:pt>
    <dgm:pt modelId="{310EB49D-F17B-434C-B553-37F1E740166D}" type="sibTrans" cxnId="{E8A6CD42-135A-4105-962E-0147CA98E92A}">
      <dgm:prSet/>
      <dgm:spPr/>
      <dgm:t>
        <a:bodyPr/>
        <a:lstStyle/>
        <a:p>
          <a:endParaRPr lang="en-US"/>
        </a:p>
      </dgm:t>
    </dgm:pt>
    <dgm:pt modelId="{73E4F699-2C03-44C2-A780-E3C83B4D53FF}">
      <dgm:prSet/>
      <dgm:spPr/>
      <dgm:t>
        <a:bodyPr/>
        <a:lstStyle/>
        <a:p>
          <a:r>
            <a:rPr lang="en-NL"/>
            <a:t>Dit geldt niet in alle regio’s als rekening wordt gehouden met Geldersnatuurnetwerk (GNN)</a:t>
          </a:r>
          <a:endParaRPr lang="en-US"/>
        </a:p>
      </dgm:t>
    </dgm:pt>
    <dgm:pt modelId="{7A9D7CFF-7A18-48BA-AED4-2B9D1AAFF27E}" type="parTrans" cxnId="{2975D1B6-0142-405D-87C6-AEC86CFAEEEE}">
      <dgm:prSet/>
      <dgm:spPr/>
      <dgm:t>
        <a:bodyPr/>
        <a:lstStyle/>
        <a:p>
          <a:endParaRPr lang="en-US"/>
        </a:p>
      </dgm:t>
    </dgm:pt>
    <dgm:pt modelId="{3F60ECCE-7392-4730-9A32-E458835BED9F}" type="sibTrans" cxnId="{2975D1B6-0142-405D-87C6-AEC86CFAEEEE}">
      <dgm:prSet/>
      <dgm:spPr/>
      <dgm:t>
        <a:bodyPr/>
        <a:lstStyle/>
        <a:p>
          <a:endParaRPr lang="en-US"/>
        </a:p>
      </dgm:t>
    </dgm:pt>
    <dgm:pt modelId="{23D340EF-915C-40A1-AB8B-E7DD3F5E6B3A}">
      <dgm:prSet/>
      <dgm:spPr/>
      <dgm:t>
        <a:bodyPr/>
        <a:lstStyle/>
        <a:p>
          <a:r>
            <a:rPr lang="en-NL"/>
            <a:t>Dit geldt voor geen enkele regio als rekening wordt gehouden met de nieuwe norm van 45 dB Lden</a:t>
          </a:r>
          <a:endParaRPr lang="en-US"/>
        </a:p>
      </dgm:t>
    </dgm:pt>
    <dgm:pt modelId="{AE70BD49-5AB1-42EF-A85F-FE5FC66A6D13}" type="parTrans" cxnId="{B0AC9499-E15E-4A16-A9B7-E89465462C22}">
      <dgm:prSet/>
      <dgm:spPr/>
      <dgm:t>
        <a:bodyPr/>
        <a:lstStyle/>
        <a:p>
          <a:endParaRPr lang="en-US"/>
        </a:p>
      </dgm:t>
    </dgm:pt>
    <dgm:pt modelId="{F0005365-E6BE-4720-85F7-A67BF1483611}" type="sibTrans" cxnId="{B0AC9499-E15E-4A16-A9B7-E89465462C22}">
      <dgm:prSet/>
      <dgm:spPr/>
      <dgm:t>
        <a:bodyPr/>
        <a:lstStyle/>
        <a:p>
          <a:endParaRPr lang="en-US"/>
        </a:p>
      </dgm:t>
    </dgm:pt>
    <dgm:pt modelId="{3AAE8839-35B3-8E47-BD2F-DF0709051518}" type="pres">
      <dgm:prSet presAssocID="{672E1A6D-F108-4DF5-8D28-3D58BFF9D5BB}" presName="outerComposite" presStyleCnt="0">
        <dgm:presLayoutVars>
          <dgm:chMax val="5"/>
          <dgm:dir/>
          <dgm:resizeHandles val="exact"/>
        </dgm:presLayoutVars>
      </dgm:prSet>
      <dgm:spPr/>
    </dgm:pt>
    <dgm:pt modelId="{C9E52167-570C-A54E-A941-1559D35865C9}" type="pres">
      <dgm:prSet presAssocID="{672E1A6D-F108-4DF5-8D28-3D58BFF9D5BB}" presName="dummyMaxCanvas" presStyleCnt="0">
        <dgm:presLayoutVars/>
      </dgm:prSet>
      <dgm:spPr/>
    </dgm:pt>
    <dgm:pt modelId="{3EBB477F-50F4-BF49-86BE-A1084F06D352}" type="pres">
      <dgm:prSet presAssocID="{672E1A6D-F108-4DF5-8D28-3D58BFF9D5BB}" presName="FourNodes_1" presStyleLbl="node1" presStyleIdx="0" presStyleCnt="4">
        <dgm:presLayoutVars>
          <dgm:bulletEnabled val="1"/>
        </dgm:presLayoutVars>
      </dgm:prSet>
      <dgm:spPr/>
    </dgm:pt>
    <dgm:pt modelId="{E865805C-A116-2B4D-8288-E12E7D08EE9E}" type="pres">
      <dgm:prSet presAssocID="{672E1A6D-F108-4DF5-8D28-3D58BFF9D5BB}" presName="FourNodes_2" presStyleLbl="node1" presStyleIdx="1" presStyleCnt="4">
        <dgm:presLayoutVars>
          <dgm:bulletEnabled val="1"/>
        </dgm:presLayoutVars>
      </dgm:prSet>
      <dgm:spPr/>
    </dgm:pt>
    <dgm:pt modelId="{405809D1-7266-C34C-BB96-FA528248F2E1}" type="pres">
      <dgm:prSet presAssocID="{672E1A6D-F108-4DF5-8D28-3D58BFF9D5BB}" presName="FourNodes_3" presStyleLbl="node1" presStyleIdx="2" presStyleCnt="4">
        <dgm:presLayoutVars>
          <dgm:bulletEnabled val="1"/>
        </dgm:presLayoutVars>
      </dgm:prSet>
      <dgm:spPr/>
    </dgm:pt>
    <dgm:pt modelId="{20DF09C6-4037-2D48-A4E6-0BAE033773DA}" type="pres">
      <dgm:prSet presAssocID="{672E1A6D-F108-4DF5-8D28-3D58BFF9D5BB}" presName="FourNodes_4" presStyleLbl="node1" presStyleIdx="3" presStyleCnt="4">
        <dgm:presLayoutVars>
          <dgm:bulletEnabled val="1"/>
        </dgm:presLayoutVars>
      </dgm:prSet>
      <dgm:spPr/>
    </dgm:pt>
    <dgm:pt modelId="{AE713B26-89BE-4F44-A70E-2C5A80647CC3}" type="pres">
      <dgm:prSet presAssocID="{672E1A6D-F108-4DF5-8D28-3D58BFF9D5BB}" presName="FourConn_1-2" presStyleLbl="fgAccFollowNode1" presStyleIdx="0" presStyleCnt="3">
        <dgm:presLayoutVars>
          <dgm:bulletEnabled val="1"/>
        </dgm:presLayoutVars>
      </dgm:prSet>
      <dgm:spPr/>
    </dgm:pt>
    <dgm:pt modelId="{5E75E75F-08C6-9642-A1A0-700E6DC006E0}" type="pres">
      <dgm:prSet presAssocID="{672E1A6D-F108-4DF5-8D28-3D58BFF9D5BB}" presName="FourConn_2-3" presStyleLbl="fgAccFollowNode1" presStyleIdx="1" presStyleCnt="3">
        <dgm:presLayoutVars>
          <dgm:bulletEnabled val="1"/>
        </dgm:presLayoutVars>
      </dgm:prSet>
      <dgm:spPr/>
    </dgm:pt>
    <dgm:pt modelId="{18EED1DB-766D-724F-9396-075757931310}" type="pres">
      <dgm:prSet presAssocID="{672E1A6D-F108-4DF5-8D28-3D58BFF9D5BB}" presName="FourConn_3-4" presStyleLbl="fgAccFollowNode1" presStyleIdx="2" presStyleCnt="3">
        <dgm:presLayoutVars>
          <dgm:bulletEnabled val="1"/>
        </dgm:presLayoutVars>
      </dgm:prSet>
      <dgm:spPr/>
    </dgm:pt>
    <dgm:pt modelId="{5744E477-AD93-C647-BC34-9F536F6C2105}" type="pres">
      <dgm:prSet presAssocID="{672E1A6D-F108-4DF5-8D28-3D58BFF9D5BB}" presName="FourNodes_1_text" presStyleLbl="node1" presStyleIdx="3" presStyleCnt="4">
        <dgm:presLayoutVars>
          <dgm:bulletEnabled val="1"/>
        </dgm:presLayoutVars>
      </dgm:prSet>
      <dgm:spPr/>
    </dgm:pt>
    <dgm:pt modelId="{036A8B90-4CAF-7840-A44E-C80A7D68A550}" type="pres">
      <dgm:prSet presAssocID="{672E1A6D-F108-4DF5-8D28-3D58BFF9D5BB}" presName="FourNodes_2_text" presStyleLbl="node1" presStyleIdx="3" presStyleCnt="4">
        <dgm:presLayoutVars>
          <dgm:bulletEnabled val="1"/>
        </dgm:presLayoutVars>
      </dgm:prSet>
      <dgm:spPr/>
    </dgm:pt>
    <dgm:pt modelId="{366C0945-0222-7B44-BD88-3D1FC75C3763}" type="pres">
      <dgm:prSet presAssocID="{672E1A6D-F108-4DF5-8D28-3D58BFF9D5BB}" presName="FourNodes_3_text" presStyleLbl="node1" presStyleIdx="3" presStyleCnt="4">
        <dgm:presLayoutVars>
          <dgm:bulletEnabled val="1"/>
        </dgm:presLayoutVars>
      </dgm:prSet>
      <dgm:spPr/>
    </dgm:pt>
    <dgm:pt modelId="{4E058805-B060-B846-9F5E-D5E364DA5CAE}" type="pres">
      <dgm:prSet presAssocID="{672E1A6D-F108-4DF5-8D28-3D58BFF9D5BB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A892D015-7B41-7541-B0F0-BE2C3D0E4D35}" type="presOf" srcId="{73E4F699-2C03-44C2-A780-E3C83B4D53FF}" destId="{366C0945-0222-7B44-BD88-3D1FC75C3763}" srcOrd="1" destOrd="0" presId="urn:microsoft.com/office/officeart/2005/8/layout/vProcess5"/>
    <dgm:cxn modelId="{56F9D761-0BC9-425D-8E22-AEA6BFBAD7F4}" srcId="{672E1A6D-F108-4DF5-8D28-3D58BFF9D5BB}" destId="{49AA1EC2-C491-44C3-96BC-C8DF9E638FEF}" srcOrd="0" destOrd="0" parTransId="{68B1B0D1-C842-4513-9A17-9B2FCFB8D03B}" sibTransId="{D9DBBB73-39AA-485E-9903-A93B7DBF7780}"/>
    <dgm:cxn modelId="{E8A6CD42-135A-4105-962E-0147CA98E92A}" srcId="{672E1A6D-F108-4DF5-8D28-3D58BFF9D5BB}" destId="{D263B3AF-FBB1-406D-8D4A-315B165F0ADB}" srcOrd="1" destOrd="0" parTransId="{0C4053FA-E43B-420D-917D-ACDF1D2C1210}" sibTransId="{310EB49D-F17B-434C-B553-37F1E740166D}"/>
    <dgm:cxn modelId="{E5CB4A66-AC61-5B44-BEFA-AFD4D82AA37B}" type="presOf" srcId="{73E4F699-2C03-44C2-A780-E3C83B4D53FF}" destId="{405809D1-7266-C34C-BB96-FA528248F2E1}" srcOrd="0" destOrd="0" presId="urn:microsoft.com/office/officeart/2005/8/layout/vProcess5"/>
    <dgm:cxn modelId="{8FB2394D-357F-1848-9176-17E0E917A158}" type="presOf" srcId="{23D340EF-915C-40A1-AB8B-E7DD3F5E6B3A}" destId="{20DF09C6-4037-2D48-A4E6-0BAE033773DA}" srcOrd="0" destOrd="0" presId="urn:microsoft.com/office/officeart/2005/8/layout/vProcess5"/>
    <dgm:cxn modelId="{3088D854-283B-804D-A427-DED75B151828}" type="presOf" srcId="{D263B3AF-FBB1-406D-8D4A-315B165F0ADB}" destId="{E865805C-A116-2B4D-8288-E12E7D08EE9E}" srcOrd="0" destOrd="0" presId="urn:microsoft.com/office/officeart/2005/8/layout/vProcess5"/>
    <dgm:cxn modelId="{B4D42555-755C-D14D-8811-AE5D452BD477}" type="presOf" srcId="{49AA1EC2-C491-44C3-96BC-C8DF9E638FEF}" destId="{5744E477-AD93-C647-BC34-9F536F6C2105}" srcOrd="1" destOrd="0" presId="urn:microsoft.com/office/officeart/2005/8/layout/vProcess5"/>
    <dgm:cxn modelId="{5E7F5081-BBEC-6F4A-9185-9393D678B1B8}" type="presOf" srcId="{49AA1EC2-C491-44C3-96BC-C8DF9E638FEF}" destId="{3EBB477F-50F4-BF49-86BE-A1084F06D352}" srcOrd="0" destOrd="0" presId="urn:microsoft.com/office/officeart/2005/8/layout/vProcess5"/>
    <dgm:cxn modelId="{B0AC9499-E15E-4A16-A9B7-E89465462C22}" srcId="{672E1A6D-F108-4DF5-8D28-3D58BFF9D5BB}" destId="{23D340EF-915C-40A1-AB8B-E7DD3F5E6B3A}" srcOrd="3" destOrd="0" parTransId="{AE70BD49-5AB1-42EF-A85F-FE5FC66A6D13}" sibTransId="{F0005365-E6BE-4720-85F7-A67BF1483611}"/>
    <dgm:cxn modelId="{19403BA3-0EB1-4640-B74F-CA5B95E7012C}" type="presOf" srcId="{672E1A6D-F108-4DF5-8D28-3D58BFF9D5BB}" destId="{3AAE8839-35B3-8E47-BD2F-DF0709051518}" srcOrd="0" destOrd="0" presId="urn:microsoft.com/office/officeart/2005/8/layout/vProcess5"/>
    <dgm:cxn modelId="{D0E26DB2-4C6D-3F4C-9113-D086433591E6}" type="presOf" srcId="{3F60ECCE-7392-4730-9A32-E458835BED9F}" destId="{18EED1DB-766D-724F-9396-075757931310}" srcOrd="0" destOrd="0" presId="urn:microsoft.com/office/officeart/2005/8/layout/vProcess5"/>
    <dgm:cxn modelId="{2975D1B6-0142-405D-87C6-AEC86CFAEEEE}" srcId="{672E1A6D-F108-4DF5-8D28-3D58BFF9D5BB}" destId="{73E4F699-2C03-44C2-A780-E3C83B4D53FF}" srcOrd="2" destOrd="0" parTransId="{7A9D7CFF-7A18-48BA-AED4-2B9D1AAFF27E}" sibTransId="{3F60ECCE-7392-4730-9A32-E458835BED9F}"/>
    <dgm:cxn modelId="{79B386E2-F057-A448-949D-CB9645C4B1C8}" type="presOf" srcId="{D9DBBB73-39AA-485E-9903-A93B7DBF7780}" destId="{AE713B26-89BE-4F44-A70E-2C5A80647CC3}" srcOrd="0" destOrd="0" presId="urn:microsoft.com/office/officeart/2005/8/layout/vProcess5"/>
    <dgm:cxn modelId="{1D3CADE7-0BE6-4F4B-A708-0A0161067C96}" type="presOf" srcId="{23D340EF-915C-40A1-AB8B-E7DD3F5E6B3A}" destId="{4E058805-B060-B846-9F5E-D5E364DA5CAE}" srcOrd="1" destOrd="0" presId="urn:microsoft.com/office/officeart/2005/8/layout/vProcess5"/>
    <dgm:cxn modelId="{07036DEF-725D-A44E-9151-189EA63B4048}" type="presOf" srcId="{D263B3AF-FBB1-406D-8D4A-315B165F0ADB}" destId="{036A8B90-4CAF-7840-A44E-C80A7D68A550}" srcOrd="1" destOrd="0" presId="urn:microsoft.com/office/officeart/2005/8/layout/vProcess5"/>
    <dgm:cxn modelId="{304F33FF-841E-914A-9562-6ACBC4DFB744}" type="presOf" srcId="{310EB49D-F17B-434C-B553-37F1E740166D}" destId="{5E75E75F-08C6-9642-A1A0-700E6DC006E0}" srcOrd="0" destOrd="0" presId="urn:microsoft.com/office/officeart/2005/8/layout/vProcess5"/>
    <dgm:cxn modelId="{9F56B1FB-2306-F546-8F6C-7155A4491B08}" type="presParOf" srcId="{3AAE8839-35B3-8E47-BD2F-DF0709051518}" destId="{C9E52167-570C-A54E-A941-1559D35865C9}" srcOrd="0" destOrd="0" presId="urn:microsoft.com/office/officeart/2005/8/layout/vProcess5"/>
    <dgm:cxn modelId="{8EA5FBE4-6EE0-7444-9180-103CE338DBA9}" type="presParOf" srcId="{3AAE8839-35B3-8E47-BD2F-DF0709051518}" destId="{3EBB477F-50F4-BF49-86BE-A1084F06D352}" srcOrd="1" destOrd="0" presId="urn:microsoft.com/office/officeart/2005/8/layout/vProcess5"/>
    <dgm:cxn modelId="{C1E9484C-4F9F-3343-A373-CDC6C56436EC}" type="presParOf" srcId="{3AAE8839-35B3-8E47-BD2F-DF0709051518}" destId="{E865805C-A116-2B4D-8288-E12E7D08EE9E}" srcOrd="2" destOrd="0" presId="urn:microsoft.com/office/officeart/2005/8/layout/vProcess5"/>
    <dgm:cxn modelId="{9FD281F1-9F36-8240-989A-014DECD107C9}" type="presParOf" srcId="{3AAE8839-35B3-8E47-BD2F-DF0709051518}" destId="{405809D1-7266-C34C-BB96-FA528248F2E1}" srcOrd="3" destOrd="0" presId="urn:microsoft.com/office/officeart/2005/8/layout/vProcess5"/>
    <dgm:cxn modelId="{869EC1C9-2946-E340-B7C6-0B440EDB3DF3}" type="presParOf" srcId="{3AAE8839-35B3-8E47-BD2F-DF0709051518}" destId="{20DF09C6-4037-2D48-A4E6-0BAE033773DA}" srcOrd="4" destOrd="0" presId="urn:microsoft.com/office/officeart/2005/8/layout/vProcess5"/>
    <dgm:cxn modelId="{C0B06F84-9092-4C48-8A83-0486CCBB1C73}" type="presParOf" srcId="{3AAE8839-35B3-8E47-BD2F-DF0709051518}" destId="{AE713B26-89BE-4F44-A70E-2C5A80647CC3}" srcOrd="5" destOrd="0" presId="urn:microsoft.com/office/officeart/2005/8/layout/vProcess5"/>
    <dgm:cxn modelId="{B74C1336-8B99-5F47-BF2E-E1D90360C4D0}" type="presParOf" srcId="{3AAE8839-35B3-8E47-BD2F-DF0709051518}" destId="{5E75E75F-08C6-9642-A1A0-700E6DC006E0}" srcOrd="6" destOrd="0" presId="urn:microsoft.com/office/officeart/2005/8/layout/vProcess5"/>
    <dgm:cxn modelId="{645B910A-FAA6-1445-9FBA-D51AFABC7A15}" type="presParOf" srcId="{3AAE8839-35B3-8E47-BD2F-DF0709051518}" destId="{18EED1DB-766D-724F-9396-075757931310}" srcOrd="7" destOrd="0" presId="urn:microsoft.com/office/officeart/2005/8/layout/vProcess5"/>
    <dgm:cxn modelId="{E4A70C14-5E6E-A84A-A997-749E471073FB}" type="presParOf" srcId="{3AAE8839-35B3-8E47-BD2F-DF0709051518}" destId="{5744E477-AD93-C647-BC34-9F536F6C2105}" srcOrd="8" destOrd="0" presId="urn:microsoft.com/office/officeart/2005/8/layout/vProcess5"/>
    <dgm:cxn modelId="{DDE53355-AC66-874E-8DE2-4BCAAFA4A627}" type="presParOf" srcId="{3AAE8839-35B3-8E47-BD2F-DF0709051518}" destId="{036A8B90-4CAF-7840-A44E-C80A7D68A550}" srcOrd="9" destOrd="0" presId="urn:microsoft.com/office/officeart/2005/8/layout/vProcess5"/>
    <dgm:cxn modelId="{578E753D-3451-C545-B80E-4C812EE41CBB}" type="presParOf" srcId="{3AAE8839-35B3-8E47-BD2F-DF0709051518}" destId="{366C0945-0222-7B44-BD88-3D1FC75C3763}" srcOrd="10" destOrd="0" presId="urn:microsoft.com/office/officeart/2005/8/layout/vProcess5"/>
    <dgm:cxn modelId="{3AC46572-8CA7-314A-AC1C-26E10F965781}" type="presParOf" srcId="{3AAE8839-35B3-8E47-BD2F-DF0709051518}" destId="{4E058805-B060-B846-9F5E-D5E364DA5CAE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859C38D-E323-4845-BE60-C10C857D6FCB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D9EAD47-2A57-46B9-8814-9EF057DE333B}">
      <dgm:prSet/>
      <dgm:spPr/>
      <dgm:t>
        <a:bodyPr/>
        <a:lstStyle/>
        <a:p>
          <a:r>
            <a:rPr lang="en-GB" dirty="0"/>
            <a:t>Er is </a:t>
          </a:r>
          <a:r>
            <a:rPr lang="en-GB" dirty="0" err="1"/>
            <a:t>gerekend</a:t>
          </a:r>
          <a:r>
            <a:rPr lang="en-GB" dirty="0"/>
            <a:t> met </a:t>
          </a:r>
          <a:r>
            <a:rPr lang="en-GB" dirty="0" err="1"/>
            <a:t>een</a:t>
          </a:r>
          <a:r>
            <a:rPr lang="en-GB" dirty="0"/>
            <a:t> </a:t>
          </a:r>
          <a:r>
            <a:rPr lang="en-GB" dirty="0" err="1"/>
            <a:t>afstandscontour</a:t>
          </a:r>
          <a:r>
            <a:rPr lang="en-GB" dirty="0"/>
            <a:t> van 435 meter, of </a:t>
          </a:r>
          <a:r>
            <a:rPr lang="en-GB" dirty="0" err="1"/>
            <a:t>bij</a:t>
          </a:r>
          <a:r>
            <a:rPr lang="en-GB" dirty="0"/>
            <a:t> </a:t>
          </a:r>
          <a:r>
            <a:rPr lang="en-GB" dirty="0" err="1"/>
            <a:t>mitigatie</a:t>
          </a:r>
          <a:r>
            <a:rPr lang="en-GB" dirty="0"/>
            <a:t> met 265 meter</a:t>
          </a:r>
          <a:endParaRPr lang="en-US" dirty="0"/>
        </a:p>
      </dgm:t>
    </dgm:pt>
    <dgm:pt modelId="{A9393EE2-BEC7-494F-A6C9-1BBC95166823}" type="parTrans" cxnId="{68803BBE-F903-4CD7-B988-0F179A3E5FEE}">
      <dgm:prSet/>
      <dgm:spPr/>
      <dgm:t>
        <a:bodyPr/>
        <a:lstStyle/>
        <a:p>
          <a:endParaRPr lang="en-US"/>
        </a:p>
      </dgm:t>
    </dgm:pt>
    <dgm:pt modelId="{003F00B4-844F-4A22-B0FB-516F644C67C4}" type="sibTrans" cxnId="{68803BBE-F903-4CD7-B988-0F179A3E5FEE}">
      <dgm:prSet/>
      <dgm:spPr/>
      <dgm:t>
        <a:bodyPr/>
        <a:lstStyle/>
        <a:p>
          <a:endParaRPr lang="en-US"/>
        </a:p>
      </dgm:t>
    </dgm:pt>
    <dgm:pt modelId="{77671F17-F6D3-4A4E-AE0A-6D547943B1A0}">
      <dgm:prSet/>
      <dgm:spPr/>
      <dgm:t>
        <a:bodyPr/>
        <a:lstStyle/>
        <a:p>
          <a:r>
            <a:rPr lang="en-GB"/>
            <a:t>Als uit wordt gegaan van 2x de tiphoogte als bepalende norm blijven er 25 van de 48 zoekgebieden over</a:t>
          </a:r>
          <a:endParaRPr lang="en-US"/>
        </a:p>
      </dgm:t>
    </dgm:pt>
    <dgm:pt modelId="{176A9DF9-2150-48F2-90A0-3A2A7D9CDB1F}" type="parTrans" cxnId="{3621FB96-7D03-4C26-B288-16DB35272646}">
      <dgm:prSet/>
      <dgm:spPr/>
      <dgm:t>
        <a:bodyPr/>
        <a:lstStyle/>
        <a:p>
          <a:endParaRPr lang="en-US"/>
        </a:p>
      </dgm:t>
    </dgm:pt>
    <dgm:pt modelId="{864396A6-B3FB-4CA8-A77E-4E9FB8374D0C}" type="sibTrans" cxnId="{3621FB96-7D03-4C26-B288-16DB35272646}">
      <dgm:prSet/>
      <dgm:spPr/>
      <dgm:t>
        <a:bodyPr/>
        <a:lstStyle/>
        <a:p>
          <a:endParaRPr lang="en-US"/>
        </a:p>
      </dgm:t>
    </dgm:pt>
    <dgm:pt modelId="{6FCB7176-EBC6-4365-82B5-64DF82BB5232}">
      <dgm:prSet/>
      <dgm:spPr/>
      <dgm:t>
        <a:bodyPr/>
        <a:lstStyle/>
        <a:p>
          <a:r>
            <a:rPr lang="en-GB"/>
            <a:t>Als 45 dB de bepalende norm wordt, blijven 12 zoekgebieden over</a:t>
          </a:r>
          <a:endParaRPr lang="en-US"/>
        </a:p>
      </dgm:t>
    </dgm:pt>
    <dgm:pt modelId="{7F13AA78-984E-46EE-BE32-D8C85215326C}" type="parTrans" cxnId="{AB949DF0-F3B8-409B-A934-3F2E055C49DA}">
      <dgm:prSet/>
      <dgm:spPr/>
      <dgm:t>
        <a:bodyPr/>
        <a:lstStyle/>
        <a:p>
          <a:endParaRPr lang="en-US"/>
        </a:p>
      </dgm:t>
    </dgm:pt>
    <dgm:pt modelId="{B5B59003-FE4B-4AEA-ADCD-CFC29454BFE7}" type="sibTrans" cxnId="{AB949DF0-F3B8-409B-A934-3F2E055C49DA}">
      <dgm:prSet/>
      <dgm:spPr/>
      <dgm:t>
        <a:bodyPr/>
        <a:lstStyle/>
        <a:p>
          <a:endParaRPr lang="en-US"/>
        </a:p>
      </dgm:t>
    </dgm:pt>
    <dgm:pt modelId="{07767BC7-E3AA-864B-954A-FC7D58D71033}" type="pres">
      <dgm:prSet presAssocID="{1859C38D-E323-4845-BE60-C10C857D6FCB}" presName="linear" presStyleCnt="0">
        <dgm:presLayoutVars>
          <dgm:animLvl val="lvl"/>
          <dgm:resizeHandles val="exact"/>
        </dgm:presLayoutVars>
      </dgm:prSet>
      <dgm:spPr/>
    </dgm:pt>
    <dgm:pt modelId="{D7DAF789-F898-9E41-83EF-DC3C4B2A2BA2}" type="pres">
      <dgm:prSet presAssocID="{7D9EAD47-2A57-46B9-8814-9EF057DE333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68B7508-B7C7-B042-8B5B-3D61D88D508E}" type="pres">
      <dgm:prSet presAssocID="{003F00B4-844F-4A22-B0FB-516F644C67C4}" presName="spacer" presStyleCnt="0"/>
      <dgm:spPr/>
    </dgm:pt>
    <dgm:pt modelId="{960D030D-2880-2B42-9E04-41FC40876456}" type="pres">
      <dgm:prSet presAssocID="{77671F17-F6D3-4A4E-AE0A-6D547943B1A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1E78E83-C75A-764C-9D90-2202D8AE5242}" type="pres">
      <dgm:prSet presAssocID="{864396A6-B3FB-4CA8-A77E-4E9FB8374D0C}" presName="spacer" presStyleCnt="0"/>
      <dgm:spPr/>
    </dgm:pt>
    <dgm:pt modelId="{15573ED7-B1C1-3D4A-9983-976F5FF958A5}" type="pres">
      <dgm:prSet presAssocID="{6FCB7176-EBC6-4365-82B5-64DF82BB5232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04C63E76-E974-694E-BB39-C32755680C74}" type="presOf" srcId="{77671F17-F6D3-4A4E-AE0A-6D547943B1A0}" destId="{960D030D-2880-2B42-9E04-41FC40876456}" srcOrd="0" destOrd="0" presId="urn:microsoft.com/office/officeart/2005/8/layout/vList2"/>
    <dgm:cxn modelId="{FE7C5A8D-9F42-8C46-8E39-6DC9EEE9F685}" type="presOf" srcId="{6FCB7176-EBC6-4365-82B5-64DF82BB5232}" destId="{15573ED7-B1C1-3D4A-9983-976F5FF958A5}" srcOrd="0" destOrd="0" presId="urn:microsoft.com/office/officeart/2005/8/layout/vList2"/>
    <dgm:cxn modelId="{3621FB96-7D03-4C26-B288-16DB35272646}" srcId="{1859C38D-E323-4845-BE60-C10C857D6FCB}" destId="{77671F17-F6D3-4A4E-AE0A-6D547943B1A0}" srcOrd="1" destOrd="0" parTransId="{176A9DF9-2150-48F2-90A0-3A2A7D9CDB1F}" sibTransId="{864396A6-B3FB-4CA8-A77E-4E9FB8374D0C}"/>
    <dgm:cxn modelId="{B55752B4-215D-0E48-8BC3-B269CF7980CD}" type="presOf" srcId="{7D9EAD47-2A57-46B9-8814-9EF057DE333B}" destId="{D7DAF789-F898-9E41-83EF-DC3C4B2A2BA2}" srcOrd="0" destOrd="0" presId="urn:microsoft.com/office/officeart/2005/8/layout/vList2"/>
    <dgm:cxn modelId="{68803BBE-F903-4CD7-B988-0F179A3E5FEE}" srcId="{1859C38D-E323-4845-BE60-C10C857D6FCB}" destId="{7D9EAD47-2A57-46B9-8814-9EF057DE333B}" srcOrd="0" destOrd="0" parTransId="{A9393EE2-BEC7-494F-A6C9-1BBC95166823}" sibTransId="{003F00B4-844F-4A22-B0FB-516F644C67C4}"/>
    <dgm:cxn modelId="{ED667EEF-17E7-E845-843C-F7663D3C0FC5}" type="presOf" srcId="{1859C38D-E323-4845-BE60-C10C857D6FCB}" destId="{07767BC7-E3AA-864B-954A-FC7D58D71033}" srcOrd="0" destOrd="0" presId="urn:microsoft.com/office/officeart/2005/8/layout/vList2"/>
    <dgm:cxn modelId="{AB949DF0-F3B8-409B-A934-3F2E055C49DA}" srcId="{1859C38D-E323-4845-BE60-C10C857D6FCB}" destId="{6FCB7176-EBC6-4365-82B5-64DF82BB5232}" srcOrd="2" destOrd="0" parTransId="{7F13AA78-984E-46EE-BE32-D8C85215326C}" sibTransId="{B5B59003-FE4B-4AEA-ADCD-CFC29454BFE7}"/>
    <dgm:cxn modelId="{1A65FBC3-D06E-5B48-9DBC-3024CE8C558A}" type="presParOf" srcId="{07767BC7-E3AA-864B-954A-FC7D58D71033}" destId="{D7DAF789-F898-9E41-83EF-DC3C4B2A2BA2}" srcOrd="0" destOrd="0" presId="urn:microsoft.com/office/officeart/2005/8/layout/vList2"/>
    <dgm:cxn modelId="{E37D73AB-35EE-1D4F-85BA-DD5615A97B03}" type="presParOf" srcId="{07767BC7-E3AA-864B-954A-FC7D58D71033}" destId="{868B7508-B7C7-B042-8B5B-3D61D88D508E}" srcOrd="1" destOrd="0" presId="urn:microsoft.com/office/officeart/2005/8/layout/vList2"/>
    <dgm:cxn modelId="{6C19CC4D-CB31-1549-9A71-22BA4598C3B3}" type="presParOf" srcId="{07767BC7-E3AA-864B-954A-FC7D58D71033}" destId="{960D030D-2880-2B42-9E04-41FC40876456}" srcOrd="2" destOrd="0" presId="urn:microsoft.com/office/officeart/2005/8/layout/vList2"/>
    <dgm:cxn modelId="{BC2AD67F-520F-C641-A57C-24CE8E25953D}" type="presParOf" srcId="{07767BC7-E3AA-864B-954A-FC7D58D71033}" destId="{01E78E83-C75A-764C-9D90-2202D8AE5242}" srcOrd="3" destOrd="0" presId="urn:microsoft.com/office/officeart/2005/8/layout/vList2"/>
    <dgm:cxn modelId="{1F21F522-511C-D94C-85ED-46E76F137185}" type="presParOf" srcId="{07767BC7-E3AA-864B-954A-FC7D58D71033}" destId="{15573ED7-B1C1-3D4A-9983-976F5FF958A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BB477F-50F4-BF49-86BE-A1084F06D352}">
      <dsp:nvSpPr>
        <dsp:cNvPr id="0" name=""/>
        <dsp:cNvSpPr/>
      </dsp:nvSpPr>
      <dsp:spPr>
        <a:xfrm>
          <a:off x="0" y="0"/>
          <a:ext cx="8742263" cy="9224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L" sz="2400" kern="1200" dirty="0"/>
            <a:t>In alle regio’s mogelijkheden om het bod voor wind in RES 1.0 te halen. </a:t>
          </a:r>
          <a:endParaRPr lang="en-US" sz="2400" kern="1200" dirty="0"/>
        </a:p>
      </dsp:txBody>
      <dsp:txXfrm>
        <a:off x="27017" y="27017"/>
        <a:ext cx="7668958" cy="868383"/>
      </dsp:txXfrm>
    </dsp:sp>
    <dsp:sp modelId="{E865805C-A116-2B4D-8288-E12E7D08EE9E}">
      <dsp:nvSpPr>
        <dsp:cNvPr id="0" name=""/>
        <dsp:cNvSpPr/>
      </dsp:nvSpPr>
      <dsp:spPr>
        <a:xfrm>
          <a:off x="732164" y="1090129"/>
          <a:ext cx="8742263" cy="922417"/>
        </a:xfrm>
        <a:prstGeom prst="roundRect">
          <a:avLst>
            <a:gd name="adj" fmla="val 10000"/>
          </a:avLst>
        </a:prstGeom>
        <a:solidFill>
          <a:schemeClr val="accent2">
            <a:hueOff val="2147871"/>
            <a:satOff val="-6164"/>
            <a:lumOff val="-987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L" sz="2400" kern="1200"/>
            <a:t>MAAR:</a:t>
          </a:r>
          <a:endParaRPr lang="en-US" sz="2400" kern="1200"/>
        </a:p>
      </dsp:txBody>
      <dsp:txXfrm>
        <a:off x="759181" y="1117146"/>
        <a:ext cx="7356493" cy="868383"/>
      </dsp:txXfrm>
    </dsp:sp>
    <dsp:sp modelId="{405809D1-7266-C34C-BB96-FA528248F2E1}">
      <dsp:nvSpPr>
        <dsp:cNvPr id="0" name=""/>
        <dsp:cNvSpPr/>
      </dsp:nvSpPr>
      <dsp:spPr>
        <a:xfrm>
          <a:off x="1453401" y="2180258"/>
          <a:ext cx="8742263" cy="922417"/>
        </a:xfrm>
        <a:prstGeom prst="roundRect">
          <a:avLst>
            <a:gd name="adj" fmla="val 10000"/>
          </a:avLst>
        </a:prstGeom>
        <a:solidFill>
          <a:schemeClr val="accent2">
            <a:hueOff val="4295743"/>
            <a:satOff val="-12329"/>
            <a:lumOff val="-1973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L" sz="2400" kern="1200"/>
            <a:t>Dit geldt niet in alle regio’s als rekening wordt gehouden met Geldersnatuurnetwerk (GNN)</a:t>
          </a:r>
          <a:endParaRPr lang="en-US" sz="2400" kern="1200"/>
        </a:p>
      </dsp:txBody>
      <dsp:txXfrm>
        <a:off x="1480418" y="2207275"/>
        <a:ext cx="7367421" cy="868383"/>
      </dsp:txXfrm>
    </dsp:sp>
    <dsp:sp modelId="{20DF09C6-4037-2D48-A4E6-0BAE033773DA}">
      <dsp:nvSpPr>
        <dsp:cNvPr id="0" name=""/>
        <dsp:cNvSpPr/>
      </dsp:nvSpPr>
      <dsp:spPr>
        <a:xfrm>
          <a:off x="2185565" y="3270387"/>
          <a:ext cx="8742263" cy="922417"/>
        </a:xfrm>
        <a:prstGeom prst="roundRect">
          <a:avLst>
            <a:gd name="adj" fmla="val 10000"/>
          </a:avLst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L" sz="2400" kern="1200"/>
            <a:t>Dit geldt voor geen enkele regio als rekening wordt gehouden met de nieuwe norm van 45 dB Lden</a:t>
          </a:r>
          <a:endParaRPr lang="en-US" sz="2400" kern="1200"/>
        </a:p>
      </dsp:txBody>
      <dsp:txXfrm>
        <a:off x="2212582" y="3297404"/>
        <a:ext cx="7356493" cy="868383"/>
      </dsp:txXfrm>
    </dsp:sp>
    <dsp:sp modelId="{AE713B26-89BE-4F44-A70E-2C5A80647CC3}">
      <dsp:nvSpPr>
        <dsp:cNvPr id="0" name=""/>
        <dsp:cNvSpPr/>
      </dsp:nvSpPr>
      <dsp:spPr>
        <a:xfrm>
          <a:off x="8142692" y="706487"/>
          <a:ext cx="599571" cy="59957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8277595" y="706487"/>
        <a:ext cx="329765" cy="451177"/>
      </dsp:txXfrm>
    </dsp:sp>
    <dsp:sp modelId="{5E75E75F-08C6-9642-A1A0-700E6DC006E0}">
      <dsp:nvSpPr>
        <dsp:cNvPr id="0" name=""/>
        <dsp:cNvSpPr/>
      </dsp:nvSpPr>
      <dsp:spPr>
        <a:xfrm>
          <a:off x="8874856" y="1796616"/>
          <a:ext cx="599571" cy="59957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3367359"/>
            <a:satOff val="-31116"/>
            <a:lumOff val="-3508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3367359"/>
              <a:satOff val="-31116"/>
              <a:lumOff val="-35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9009759" y="1796616"/>
        <a:ext cx="329765" cy="451177"/>
      </dsp:txXfrm>
    </dsp:sp>
    <dsp:sp modelId="{18EED1DB-766D-724F-9396-075757931310}">
      <dsp:nvSpPr>
        <dsp:cNvPr id="0" name=""/>
        <dsp:cNvSpPr/>
      </dsp:nvSpPr>
      <dsp:spPr>
        <a:xfrm>
          <a:off x="9596093" y="2886746"/>
          <a:ext cx="599571" cy="59957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6734718"/>
            <a:satOff val="-62232"/>
            <a:lumOff val="-7015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6734718"/>
              <a:satOff val="-62232"/>
              <a:lumOff val="-70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9730996" y="2886746"/>
        <a:ext cx="329765" cy="4511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DAF789-F898-9E41-83EF-DC3C4B2A2BA2}">
      <dsp:nvSpPr>
        <dsp:cNvPr id="0" name=""/>
        <dsp:cNvSpPr/>
      </dsp:nvSpPr>
      <dsp:spPr>
        <a:xfrm>
          <a:off x="0" y="32252"/>
          <a:ext cx="10927829" cy="13127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 dirty="0"/>
            <a:t>Er is </a:t>
          </a:r>
          <a:r>
            <a:rPr lang="en-GB" sz="3300" kern="1200" dirty="0" err="1"/>
            <a:t>gerekend</a:t>
          </a:r>
          <a:r>
            <a:rPr lang="en-GB" sz="3300" kern="1200" dirty="0"/>
            <a:t> met </a:t>
          </a:r>
          <a:r>
            <a:rPr lang="en-GB" sz="3300" kern="1200" dirty="0" err="1"/>
            <a:t>een</a:t>
          </a:r>
          <a:r>
            <a:rPr lang="en-GB" sz="3300" kern="1200" dirty="0"/>
            <a:t> </a:t>
          </a:r>
          <a:r>
            <a:rPr lang="en-GB" sz="3300" kern="1200" dirty="0" err="1"/>
            <a:t>afstandscontour</a:t>
          </a:r>
          <a:r>
            <a:rPr lang="en-GB" sz="3300" kern="1200" dirty="0"/>
            <a:t> van 435 meter, of </a:t>
          </a:r>
          <a:r>
            <a:rPr lang="en-GB" sz="3300" kern="1200" dirty="0" err="1"/>
            <a:t>bij</a:t>
          </a:r>
          <a:r>
            <a:rPr lang="en-GB" sz="3300" kern="1200" dirty="0"/>
            <a:t> </a:t>
          </a:r>
          <a:r>
            <a:rPr lang="en-GB" sz="3300" kern="1200" dirty="0" err="1"/>
            <a:t>mitigatie</a:t>
          </a:r>
          <a:r>
            <a:rPr lang="en-GB" sz="3300" kern="1200" dirty="0"/>
            <a:t> met 265 meter</a:t>
          </a:r>
          <a:endParaRPr lang="en-US" sz="3300" kern="1200" dirty="0"/>
        </a:p>
      </dsp:txBody>
      <dsp:txXfrm>
        <a:off x="64083" y="96335"/>
        <a:ext cx="10799663" cy="1184574"/>
      </dsp:txXfrm>
    </dsp:sp>
    <dsp:sp modelId="{960D030D-2880-2B42-9E04-41FC40876456}">
      <dsp:nvSpPr>
        <dsp:cNvPr id="0" name=""/>
        <dsp:cNvSpPr/>
      </dsp:nvSpPr>
      <dsp:spPr>
        <a:xfrm>
          <a:off x="0" y="1440032"/>
          <a:ext cx="10927829" cy="1312740"/>
        </a:xfrm>
        <a:prstGeom prst="roundRect">
          <a:avLst/>
        </a:prstGeom>
        <a:solidFill>
          <a:schemeClr val="accent2">
            <a:hueOff val="3221807"/>
            <a:satOff val="-9246"/>
            <a:lumOff val="-1480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/>
            <a:t>Als uit wordt gegaan van 2x de tiphoogte als bepalende norm blijven er 25 van de 48 zoekgebieden over</a:t>
          </a:r>
          <a:endParaRPr lang="en-US" sz="3300" kern="1200"/>
        </a:p>
      </dsp:txBody>
      <dsp:txXfrm>
        <a:off x="64083" y="1504115"/>
        <a:ext cx="10799663" cy="1184574"/>
      </dsp:txXfrm>
    </dsp:sp>
    <dsp:sp modelId="{15573ED7-B1C1-3D4A-9983-976F5FF958A5}">
      <dsp:nvSpPr>
        <dsp:cNvPr id="0" name=""/>
        <dsp:cNvSpPr/>
      </dsp:nvSpPr>
      <dsp:spPr>
        <a:xfrm>
          <a:off x="0" y="2847812"/>
          <a:ext cx="10927829" cy="1312740"/>
        </a:xfrm>
        <a:prstGeom prst="round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/>
            <a:t>Als 45 dB de bepalende norm wordt, blijven 12 zoekgebieden over</a:t>
          </a:r>
          <a:endParaRPr lang="en-US" sz="3300" kern="1200"/>
        </a:p>
      </dsp:txBody>
      <dsp:txXfrm>
        <a:off x="64083" y="2911895"/>
        <a:ext cx="10799663" cy="11845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7E7BF1-35E3-8F43-8705-539287D3553E}" type="datetimeFigureOut">
              <a:rPr lang="en-NL" smtClean="0"/>
              <a:t>04/14/2025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DE4031-23D5-BE49-A06D-E9780AC26953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240071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E4031-23D5-BE49-A06D-E9780AC26953}" type="slidenum">
              <a:rPr lang="en-NL" smtClean="0"/>
              <a:t>13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342011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E4031-23D5-BE49-A06D-E9780AC26953}" type="slidenum">
              <a:rPr lang="en-NL" smtClean="0"/>
              <a:t>19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220480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E4031-23D5-BE49-A06D-E9780AC26953}" type="slidenum">
              <a:rPr lang="en-NL" smtClean="0"/>
              <a:t>24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655479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E2A8A-4629-F4AA-4D48-C15D283E81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2C4C4A-AC12-649F-5602-62B0240B6C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F44F71-7082-06BE-D961-642C4C2ED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85ABA-A6F2-4C4F-A4D1-B8DD962CD209}" type="datetimeFigureOut">
              <a:rPr lang="en-NL" smtClean="0"/>
              <a:t>04/14/2025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B8C33-9A47-C190-2183-C1ABDC546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B6839D-97F3-9AFB-810F-5DC356274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7B82-F6F1-604A-896B-64A9577A2535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315212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6C2D0-0356-0B09-CDFE-7ED972ACC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71A18C-226C-5994-4576-4E01B42E62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90DA76-3524-C08D-0552-8CFE39F57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85ABA-A6F2-4C4F-A4D1-B8DD962CD209}" type="datetimeFigureOut">
              <a:rPr lang="en-NL" smtClean="0"/>
              <a:t>04/14/2025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B4477-4098-0420-F847-B80C1DDDE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AB5D55-6777-836F-40B3-9D92EF219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7B82-F6F1-604A-896B-64A9577A2535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183755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563D9F-5AEE-835E-51CE-B7826FAFDD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E4989C-9967-7115-EB95-939297AD73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B231CE-90BE-4E94-AE4B-AE7CD96C6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85ABA-A6F2-4C4F-A4D1-B8DD962CD209}" type="datetimeFigureOut">
              <a:rPr lang="en-NL" smtClean="0"/>
              <a:t>04/14/2025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5E3694-BD54-A91A-E73D-6BF528B74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75A5BA-F2EE-0D01-3A9A-5CDEE34D3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7B82-F6F1-604A-896B-64A9577A2535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343636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F5197-B8C8-A002-8EFE-900675D15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8C3F6-FCDF-7BDD-DB6D-0FBE42A46C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71C37-6BA4-2B12-BBFB-F758B66D7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85ABA-A6F2-4C4F-A4D1-B8DD962CD209}" type="datetimeFigureOut">
              <a:rPr lang="en-NL" smtClean="0"/>
              <a:t>04/14/2025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C1F189-9CF7-EE9E-2FC9-78EC6B0F8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FB764-D2D1-36E8-67CF-BB14D7B7B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7B82-F6F1-604A-896B-64A9577A2535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019549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76A07-C46B-9A43-1414-A15CACA0A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890C7A-4C74-63F5-8E34-A3312747B8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2248CC-FE8E-7546-CA55-84D3D366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85ABA-A6F2-4C4F-A4D1-B8DD962CD209}" type="datetimeFigureOut">
              <a:rPr lang="en-NL" smtClean="0"/>
              <a:t>04/14/2025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B400-C40F-E8CA-0F30-E39B291B7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ED190A-7323-F4C2-50E0-CCDB35F31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7B82-F6F1-604A-896B-64A9577A2535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64962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EFB40-2194-5F30-DF5E-8A92D745A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A8381D-18AF-914A-72A6-491C1DE89C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E7F45E-B539-EDC3-F9FA-F932A31655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D30AFD-D89F-6074-1784-E7D9C2AE6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85ABA-A6F2-4C4F-A4D1-B8DD962CD209}" type="datetimeFigureOut">
              <a:rPr lang="en-NL" smtClean="0"/>
              <a:t>04/14/2025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F8136F-4B63-8F23-C7F7-4574FE4A3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DD395-1327-E3F6-1371-0AFEB443E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7B82-F6F1-604A-896B-64A9577A2535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246940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2C53B-1521-465C-30B3-55EE3204B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59C018-3A8A-3DE6-4BF3-149FD0492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BC3D6A-B87A-BF42-F311-14D00B4C66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8FAF6C-8C71-CAEB-983C-6B1E41CAAA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8BA787-99FD-DFAC-CB11-F0BC163865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58D9F0-58C1-CABC-4375-0C16C7115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85ABA-A6F2-4C4F-A4D1-B8DD962CD209}" type="datetimeFigureOut">
              <a:rPr lang="en-NL" smtClean="0"/>
              <a:t>04/14/2025</a:t>
            </a:fld>
            <a:endParaRPr lang="en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C10425-761A-9885-9D36-7A13BCCB5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FE1C24-A203-32C2-31B9-24B706212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7B82-F6F1-604A-896B-64A9577A2535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67202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F80B7-099E-9F5D-F1F1-BD6331521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89EAB5-A50C-EDF3-BED4-CD28D1B49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85ABA-A6F2-4C4F-A4D1-B8DD962CD209}" type="datetimeFigureOut">
              <a:rPr lang="en-NL" smtClean="0"/>
              <a:t>04/14/2025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F39D-5F7A-1DEF-00C2-393EBA110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185F84-B523-9A15-70F8-29E1AEE26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7B82-F6F1-604A-896B-64A9577A2535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697407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061E34-AF1B-7CDA-27B8-02B0CDCB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85ABA-A6F2-4C4F-A4D1-B8DD962CD209}" type="datetimeFigureOut">
              <a:rPr lang="en-NL" smtClean="0"/>
              <a:t>04/14/2025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8430C3-4AD7-CC3B-E6AB-60B2B6BB9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D133A1-E701-078C-CA8D-8E2EC9254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7B82-F6F1-604A-896B-64A9577A2535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63803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A3C95-671D-3685-E907-9C0F530E5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C1C8B-D121-75E5-8617-E78BB8D883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B9163D-1642-D7D9-4C5E-E533AA631D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83428-79FC-C787-4689-8ECF3D021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85ABA-A6F2-4C4F-A4D1-B8DD962CD209}" type="datetimeFigureOut">
              <a:rPr lang="en-NL" smtClean="0"/>
              <a:t>04/14/2025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C0FD8E-C302-659F-D316-B4D1B5546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8B9B62-AB41-AD3C-77C5-B981DE764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7B82-F6F1-604A-896B-64A9577A2535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606406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25157-6BF2-AF5D-1A2D-7DF8D351A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CEB3A3-46B0-3A8B-AE60-D3BD9F6DB7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C79F3-10B3-03BC-0552-FD1C1D4E2A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89A3EB-09CD-E4BB-B3D5-AD3424077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85ABA-A6F2-4C4F-A4D1-B8DD962CD209}" type="datetimeFigureOut">
              <a:rPr lang="en-NL" smtClean="0"/>
              <a:t>04/14/2025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ABA1D0-038B-92A2-6E2C-E36B8C764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DA4B91-EEFC-1F28-09D6-A15D4D7EF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7B82-F6F1-604A-896B-64A9577A2535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46614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2F046B-34A6-9227-F2A8-A6F829481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F11059-FC08-8A23-AFDC-FDE1B963D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4A3EC9-8004-4867-4B97-ADD5A6FE0B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A85ABA-A6F2-4C4F-A4D1-B8DD962CD209}" type="datetimeFigureOut">
              <a:rPr lang="en-NL" smtClean="0"/>
              <a:t>04/14/2025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152848-2FA8-BD32-A315-859BB98DF6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4A81E9-CBDD-410B-5B84-FD897E521C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8D07B82-F6F1-604A-896B-64A9577A2535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612219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0" y="0"/>
            <a:ext cx="10287000" cy="6858000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47750" y="1814847"/>
            <a:ext cx="10287000" cy="43513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nl-NL" sz="3600" b="1" dirty="0">
                <a:solidFill>
                  <a:schemeClr val="bg1"/>
                </a:solidFill>
                <a:latin typeface="+mj-lt"/>
              </a:rPr>
              <a:t>Presentatie Dorpsraad</a:t>
            </a:r>
          </a:p>
          <a:p>
            <a:pPr marL="0" indent="0" algn="ctr">
              <a:buNone/>
            </a:pPr>
            <a:r>
              <a:rPr lang="nl-NL" sz="3600" b="1" dirty="0">
                <a:solidFill>
                  <a:schemeClr val="bg1"/>
                </a:solidFill>
                <a:latin typeface="+mj-lt"/>
              </a:rPr>
              <a:t>10 April 2025</a:t>
            </a:r>
          </a:p>
          <a:p>
            <a:pPr marL="0" indent="0" algn="ctr">
              <a:buNone/>
            </a:pPr>
            <a:endParaRPr lang="nl-NL" sz="2000" b="1" dirty="0">
              <a:solidFill>
                <a:schemeClr val="bg1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nl-NL" sz="3600" b="1" dirty="0">
                <a:solidFill>
                  <a:schemeClr val="bg1"/>
                </a:solidFill>
                <a:latin typeface="+mj-lt"/>
              </a:rPr>
              <a:t>Stichting Tegenwind Keppel en Eldrik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750" y="0"/>
            <a:ext cx="1440000" cy="144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0620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BE9F586-67A9-9368-3C99-C7196873E054}"/>
              </a:ext>
            </a:extLst>
          </p:cNvPr>
          <p:cNvSpPr txBox="1"/>
          <p:nvPr/>
        </p:nvSpPr>
        <p:spPr>
          <a:xfrm>
            <a:off x="797946" y="1660380"/>
            <a:ext cx="77594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2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Zoekgebied</a:t>
            </a:r>
            <a:r>
              <a:rPr lang="en-GB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AH22, Bronckhorst</a:t>
            </a:r>
            <a:endParaRPr lang="en-GB" sz="200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buNone/>
            </a:pP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Ten </a:t>
            </a:r>
            <a:r>
              <a:rPr lang="en-GB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zuiden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van </a:t>
            </a:r>
            <a:r>
              <a:rPr lang="en-GB" sz="2000" u="sng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Hoog-Keppel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aan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lang="en-GB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zuidkant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van de Oude </a:t>
            </a:r>
            <a:r>
              <a:rPr lang="en-GB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IJssel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1945BA-0434-FB34-C439-4BF206CC49B1}"/>
              </a:ext>
            </a:extLst>
          </p:cNvPr>
          <p:cNvSpPr txBox="1"/>
          <p:nvPr/>
        </p:nvSpPr>
        <p:spPr>
          <a:xfrm>
            <a:off x="797945" y="3123599"/>
            <a:ext cx="77594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2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Zoekgebied</a:t>
            </a:r>
            <a:r>
              <a:rPr lang="en-GB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AH23, Bronckhorst </a:t>
            </a:r>
            <a:r>
              <a:rPr lang="en-GB" sz="2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</a:t>
            </a:r>
            <a:r>
              <a:rPr lang="en-GB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Doetinchem</a:t>
            </a:r>
            <a:endParaRPr lang="en-GB" sz="200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buNone/>
            </a:pPr>
            <a:r>
              <a:rPr lang="en-GB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Nabij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2000" u="sng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Laag</a:t>
            </a:r>
            <a:r>
              <a:rPr lang="en-GB" sz="2000" u="sng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-Keppel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aan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weerszijden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van de Oude </a:t>
            </a:r>
            <a:r>
              <a:rPr lang="en-GB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IJssel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164655-E483-6278-FE01-B61627EBD177}"/>
              </a:ext>
            </a:extLst>
          </p:cNvPr>
          <p:cNvSpPr txBox="1"/>
          <p:nvPr/>
        </p:nvSpPr>
        <p:spPr>
          <a:xfrm>
            <a:off x="797944" y="4376598"/>
            <a:ext cx="77594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2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Zoekgebied</a:t>
            </a:r>
            <a:r>
              <a:rPr lang="en-GB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AH24, Bronckhorst </a:t>
            </a:r>
            <a:r>
              <a:rPr lang="en-GB" sz="2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</a:t>
            </a:r>
            <a:r>
              <a:rPr lang="en-GB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Doetinchem</a:t>
            </a:r>
            <a:endParaRPr lang="en-GB" sz="200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buNone/>
            </a:pPr>
            <a:r>
              <a:rPr lang="en-GB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Nabij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Langerak </a:t>
            </a:r>
            <a:r>
              <a:rPr lang="en-GB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aan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weerszijden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van de Oude </a:t>
            </a:r>
            <a:r>
              <a:rPr lang="en-GB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IJssel</a:t>
            </a:r>
            <a:endParaRPr lang="en-GB" sz="200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054F2F3-9CCF-E32C-80D0-B5B77902EA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9747189"/>
              </p:ext>
            </p:extLst>
          </p:nvPr>
        </p:nvGraphicFramePr>
        <p:xfrm>
          <a:off x="8842073" y="751690"/>
          <a:ext cx="2629140" cy="56438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4570">
                  <a:extLst>
                    <a:ext uri="{9D8B030D-6E8A-4147-A177-3AD203B41FA5}">
                      <a16:colId xmlns:a16="http://schemas.microsoft.com/office/drawing/2014/main" val="723595974"/>
                    </a:ext>
                  </a:extLst>
                </a:gridCol>
                <a:gridCol w="1314570">
                  <a:extLst>
                    <a:ext uri="{9D8B030D-6E8A-4147-A177-3AD203B41FA5}">
                      <a16:colId xmlns:a16="http://schemas.microsoft.com/office/drawing/2014/main" val="634587525"/>
                    </a:ext>
                  </a:extLst>
                </a:gridCol>
              </a:tblGrid>
              <a:tr h="779707">
                <a:tc>
                  <a:txBody>
                    <a:bodyPr/>
                    <a:lstStyle/>
                    <a:p>
                      <a:r>
                        <a:rPr lang="en-NL" dirty="0"/>
                        <a:t>Kleine</a:t>
                      </a:r>
                    </a:p>
                    <a:p>
                      <a:r>
                        <a:rPr lang="en-GB" dirty="0"/>
                        <a:t>T</a:t>
                      </a:r>
                      <a:r>
                        <a:rPr lang="en-NL" dirty="0"/>
                        <a:t>urbines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L" dirty="0"/>
                        <a:t>Grote </a:t>
                      </a:r>
                    </a:p>
                    <a:p>
                      <a:r>
                        <a:rPr lang="en-GB" dirty="0"/>
                        <a:t>T</a:t>
                      </a:r>
                      <a:r>
                        <a:rPr lang="en-NL" dirty="0"/>
                        <a:t>urbines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2495624"/>
                  </a:ext>
                </a:extLst>
              </a:tr>
              <a:tr h="1356236">
                <a:tc>
                  <a:txBody>
                    <a:bodyPr/>
                    <a:lstStyle/>
                    <a:p>
                      <a:pPr algn="ctr"/>
                      <a:r>
                        <a:rPr lang="en-NL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0000669"/>
                  </a:ext>
                </a:extLst>
              </a:tr>
              <a:tr h="1416948">
                <a:tc>
                  <a:txBody>
                    <a:bodyPr/>
                    <a:lstStyle/>
                    <a:p>
                      <a:pPr algn="ctr"/>
                      <a:r>
                        <a:rPr lang="en-NL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339756"/>
                  </a:ext>
                </a:extLst>
              </a:tr>
              <a:tr h="1311215">
                <a:tc>
                  <a:txBody>
                    <a:bodyPr/>
                    <a:lstStyle/>
                    <a:p>
                      <a:pPr algn="ctr"/>
                      <a:r>
                        <a:rPr lang="en-NL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7223385"/>
                  </a:ext>
                </a:extLst>
              </a:tr>
              <a:tr h="779707">
                <a:tc>
                  <a:txBody>
                    <a:bodyPr/>
                    <a:lstStyle/>
                    <a:p>
                      <a:pPr algn="ctr"/>
                      <a:r>
                        <a:rPr lang="en-NL" b="1" dirty="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b="1" dirty="0"/>
                        <a:t>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9413425"/>
                  </a:ext>
                </a:extLst>
              </a:tr>
            </a:tbl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1774484D-9042-52EC-844B-4CE0C4D828F6}"/>
              </a:ext>
            </a:extLst>
          </p:cNvPr>
          <p:cNvSpPr txBox="1">
            <a:spLocks/>
          </p:cNvSpPr>
          <p:nvPr/>
        </p:nvSpPr>
        <p:spPr>
          <a:xfrm>
            <a:off x="803694" y="310438"/>
            <a:ext cx="7244751" cy="695190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L" sz="3200" dirty="0"/>
              <a:t>Plan-MER aantallen turbines</a:t>
            </a:r>
          </a:p>
        </p:txBody>
      </p:sp>
    </p:spTree>
    <p:extLst>
      <p:ext uri="{BB962C8B-B14F-4D97-AF65-F5344CB8AC3E}">
        <p14:creationId xmlns:p14="http://schemas.microsoft.com/office/powerpoint/2010/main" val="2365859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42FBA4-26F4-EFCA-6174-01D681033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3563" y="30192"/>
            <a:ext cx="5281439" cy="5060745"/>
          </a:xfrm>
          <a:prstGeom prst="rect">
            <a:avLst/>
          </a:prstGeom>
        </p:spPr>
      </p:pic>
      <p:pic>
        <p:nvPicPr>
          <p:cNvPr id="7" name="Picture 6" descr="A green and white rectangular sign with black text&#10;&#10;AI-generated content may be incorrect.">
            <a:extLst>
              <a:ext uri="{FF2B5EF4-FFF2-40B4-BE49-F238E27FC236}">
                <a16:creationId xmlns:a16="http://schemas.microsoft.com/office/drawing/2014/main" id="{194C736E-F293-D42F-E3FA-FDE92D4DE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13" y="5060745"/>
            <a:ext cx="12162179" cy="15908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4E2FEB-53B4-0360-28B2-D63949A5AE3F}"/>
              </a:ext>
            </a:extLst>
          </p:cNvPr>
          <p:cNvSpPr txBox="1">
            <a:spLocks/>
          </p:cNvSpPr>
          <p:nvPr/>
        </p:nvSpPr>
        <p:spPr>
          <a:xfrm>
            <a:off x="457200" y="94783"/>
            <a:ext cx="4948518" cy="69519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L" sz="3200" dirty="0"/>
              <a:t>Plan-MER referentie turbines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CB19CD-7AE5-7224-8E4D-2D7C4689A15A}"/>
              </a:ext>
            </a:extLst>
          </p:cNvPr>
          <p:cNvSpPr txBox="1"/>
          <p:nvPr/>
        </p:nvSpPr>
        <p:spPr>
          <a:xfrm>
            <a:off x="793630" y="1233577"/>
            <a:ext cx="33647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b="1" dirty="0"/>
              <a:t>Opwek: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</a:t>
            </a:r>
            <a:r>
              <a:rPr lang="en-NL" dirty="0"/>
              <a:t>urbine 1: 10,62 GWH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/>
              <a:t>Turbine 2: 20,65 GWH</a:t>
            </a:r>
          </a:p>
          <a:p>
            <a:endParaRPr lang="en-NL" dirty="0"/>
          </a:p>
          <a:p>
            <a:endParaRPr lang="en-NL" dirty="0"/>
          </a:p>
          <a:p>
            <a:r>
              <a:rPr lang="en-NL" b="1" dirty="0"/>
              <a:t>Doel Bronckhorst = 54 GWH</a:t>
            </a:r>
            <a:r>
              <a:rPr lang="en-NL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/>
              <a:t>5 x turbine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/>
              <a:t>3 x turbine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L" dirty="0"/>
          </a:p>
          <a:p>
            <a:r>
              <a:rPr lang="en-NL" b="1" dirty="0"/>
              <a:t>Maar: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/>
              <a:t>244 GWH wind nog niet gealloceerd</a:t>
            </a:r>
          </a:p>
        </p:txBody>
      </p:sp>
    </p:spTree>
    <p:extLst>
      <p:ext uri="{BB962C8B-B14F-4D97-AF65-F5344CB8AC3E}">
        <p14:creationId xmlns:p14="http://schemas.microsoft.com/office/powerpoint/2010/main" val="401044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8B8717-DA65-991A-D433-8ADEBCB04F0A}"/>
              </a:ext>
            </a:extLst>
          </p:cNvPr>
          <p:cNvSpPr txBox="1">
            <a:spLocks/>
          </p:cNvSpPr>
          <p:nvPr/>
        </p:nvSpPr>
        <p:spPr>
          <a:xfrm>
            <a:off x="1371597" y="348865"/>
            <a:ext cx="10044023" cy="877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PlanMER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vd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provincie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conclusies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17BF9E34-0BFB-A4F1-393D-B82BE56CCC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1080216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768011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B964C4-CD48-A039-5E3B-834743032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65BEA4-B35A-7F6C-DB42-7C9C1125003F}"/>
              </a:ext>
            </a:extLst>
          </p:cNvPr>
          <p:cNvSpPr txBox="1">
            <a:spLocks/>
          </p:cNvSpPr>
          <p:nvPr/>
        </p:nvSpPr>
        <p:spPr>
          <a:xfrm>
            <a:off x="1371597" y="348865"/>
            <a:ext cx="10044023" cy="877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Plan-MER, kernpunten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36D1468B-6788-6801-83BE-696CEC8170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4992856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524599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FD72BE-34E1-6843-FACE-BB1C4A22DF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1AC0D0-CA85-E5BC-AA64-28FE5A1D55E6}"/>
              </a:ext>
            </a:extLst>
          </p:cNvPr>
          <p:cNvSpPr txBox="1">
            <a:spLocks/>
          </p:cNvSpPr>
          <p:nvPr/>
        </p:nvSpPr>
        <p:spPr>
          <a:xfrm>
            <a:off x="1156851" y="637762"/>
            <a:ext cx="9888496" cy="9001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7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Samenvatting van onze zienswijze op de Plan-MER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F616DC-CE04-2233-6567-B21473680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548" y="2217343"/>
            <a:ext cx="9880893" cy="3959619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lvl="0">
              <a:spcAft>
                <a:spcPts val="800"/>
              </a:spcAft>
            </a:pPr>
            <a:r>
              <a:rPr lang="en-US" sz="2400" dirty="0" err="1">
                <a:effectLst/>
              </a:rPr>
              <a:t>Ontbreken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landelijk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vastgesteld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normenkader</a:t>
            </a:r>
            <a:r>
              <a:rPr lang="en-US" sz="2400" dirty="0">
                <a:effectLst/>
              </a:rPr>
              <a:t> </a:t>
            </a:r>
          </a:p>
          <a:p>
            <a:pPr marL="342900">
              <a:spcAft>
                <a:spcPts val="800"/>
              </a:spcAft>
            </a:pPr>
            <a:r>
              <a:rPr lang="en-US" sz="2400" dirty="0" err="1">
                <a:effectLst/>
              </a:rPr>
              <a:t>Landelijk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ontwerpbesluit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windturbines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niet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gevolgd</a:t>
            </a:r>
            <a:r>
              <a:rPr lang="en-US" sz="2400" dirty="0">
                <a:effectLst/>
              </a:rPr>
              <a:t> (45 </a:t>
            </a:r>
            <a:r>
              <a:rPr lang="en-US" sz="2400" dirty="0" err="1">
                <a:effectLst/>
              </a:rPr>
              <a:t>Lden</a:t>
            </a:r>
            <a:r>
              <a:rPr lang="en-US" sz="2400" dirty="0">
                <a:effectLst/>
              </a:rPr>
              <a:t>, 39 </a:t>
            </a:r>
            <a:r>
              <a:rPr lang="en-US" sz="2400" dirty="0" err="1">
                <a:effectLst/>
              </a:rPr>
              <a:t>Lnight</a:t>
            </a:r>
            <a:r>
              <a:rPr lang="en-US" sz="2400" dirty="0">
                <a:effectLst/>
              </a:rPr>
              <a:t>) </a:t>
            </a:r>
            <a:r>
              <a:rPr lang="en-US" sz="2400" dirty="0" err="1">
                <a:effectLst/>
              </a:rPr>
              <a:t>Lnight</a:t>
            </a:r>
            <a:r>
              <a:rPr lang="en-US" sz="2400" dirty="0">
                <a:effectLst/>
              </a:rPr>
              <a:t> </a:t>
            </a:r>
            <a:r>
              <a:rPr lang="en-US" sz="2400" dirty="0"/>
              <a:t>norm </a:t>
            </a:r>
            <a:r>
              <a:rPr lang="en-US" sz="2400" dirty="0" err="1">
                <a:effectLst/>
              </a:rPr>
              <a:t>zelfs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totaal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genegeerd</a:t>
            </a:r>
            <a:endParaRPr lang="en-US" sz="2400" dirty="0">
              <a:effectLst/>
            </a:endParaRPr>
          </a:p>
          <a:p>
            <a:pPr marL="342900" lvl="0">
              <a:spcAft>
                <a:spcPts val="800"/>
              </a:spcAft>
            </a:pPr>
            <a:r>
              <a:rPr lang="en-US" sz="2400" dirty="0" err="1">
                <a:effectLst/>
              </a:rPr>
              <a:t>Inconsistenties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tussen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Hoofdrapport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en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Regionale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Aanvulling</a:t>
            </a:r>
            <a:r>
              <a:rPr lang="en-US" sz="2400" dirty="0">
                <a:effectLst/>
              </a:rPr>
              <a:t> RES-regio </a:t>
            </a:r>
            <a:r>
              <a:rPr lang="en-US" sz="2400" dirty="0" err="1">
                <a:effectLst/>
              </a:rPr>
              <a:t>Achterhoek</a:t>
            </a:r>
            <a:endParaRPr lang="en-US" sz="2400" dirty="0">
              <a:effectLst/>
            </a:endParaRPr>
          </a:p>
          <a:p>
            <a:pPr marL="342900" lvl="0">
              <a:spcAft>
                <a:spcPts val="800"/>
              </a:spcAft>
            </a:pPr>
            <a:r>
              <a:rPr lang="en-US" sz="2400" dirty="0" err="1">
                <a:effectLst/>
              </a:rPr>
              <a:t>Gezondheidsaspecten</a:t>
            </a:r>
            <a:r>
              <a:rPr lang="en-US" sz="2400" dirty="0">
                <a:effectLst/>
              </a:rPr>
              <a:t>, </a:t>
            </a:r>
            <a:r>
              <a:rPr lang="en-US" sz="2400" dirty="0" err="1">
                <a:effectLst/>
              </a:rPr>
              <a:t>te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licht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ingeschat</a:t>
            </a:r>
            <a:r>
              <a:rPr lang="en-US" sz="2400" dirty="0">
                <a:effectLst/>
              </a:rPr>
              <a:t> </a:t>
            </a:r>
          </a:p>
          <a:p>
            <a:pPr marL="342900" lvl="0">
              <a:spcAft>
                <a:spcPts val="800"/>
              </a:spcAft>
            </a:pPr>
            <a:r>
              <a:rPr lang="en-US" sz="2400" dirty="0" err="1">
                <a:effectLst/>
              </a:rPr>
              <a:t>Geluidseffecten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alleen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berekend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en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niet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gemeten</a:t>
            </a:r>
            <a:endParaRPr lang="en-US" sz="2400" dirty="0">
              <a:effectLst/>
            </a:endParaRPr>
          </a:p>
          <a:p>
            <a:pPr marL="342900" lvl="0">
              <a:spcAft>
                <a:spcPts val="800"/>
              </a:spcAft>
            </a:pPr>
            <a:r>
              <a:rPr lang="en-US" sz="2400" dirty="0"/>
              <a:t>………</a:t>
            </a:r>
            <a:endParaRPr lang="en-US" sz="2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852082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7190D3-2D1C-8CCB-7D33-528618631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B605C-1647-2557-AA4C-B895FCD26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09291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NL" sz="3200" dirty="0">
                <a:solidFill>
                  <a:schemeClr val="bg1"/>
                </a:solidFill>
              </a:rPr>
              <a:t>Agenda: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6ADA9-1A76-FB16-6B07-57480685C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958" y="1311215"/>
            <a:ext cx="10515600" cy="5072332"/>
          </a:xfrm>
        </p:spPr>
        <p:txBody>
          <a:bodyPr>
            <a:no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NL" dirty="0"/>
              <a:t>Besluit gemeente Bronckhorst in december 2024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NL" dirty="0"/>
              <a:t>Toelichting op Plan-MER van de provincie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NL" b="1" dirty="0">
                <a:solidFill>
                  <a:srgbClr val="FF0000"/>
                </a:solidFill>
              </a:rPr>
              <a:t>Wat betekent dit voor ons?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NL" dirty="0"/>
              <a:t>Wat heeft Tegenwind gedaan en wat blijven we doen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NL" dirty="0"/>
              <a:t>Ervaringen van omwonenden Windpark Meeden</a:t>
            </a:r>
          </a:p>
          <a:p>
            <a:pPr>
              <a:lnSpc>
                <a:spcPct val="200000"/>
              </a:lnSpc>
            </a:pPr>
            <a:endParaRPr lang="en-NL" dirty="0"/>
          </a:p>
          <a:p>
            <a:pPr marL="914400" lvl="2" indent="0">
              <a:lnSpc>
                <a:spcPct val="200000"/>
              </a:lnSpc>
              <a:buNone/>
            </a:pPr>
            <a:endParaRPr lang="en-NL" sz="2800" dirty="0"/>
          </a:p>
        </p:txBody>
      </p:sp>
    </p:spTree>
    <p:extLst>
      <p:ext uri="{BB962C8B-B14F-4D97-AF65-F5344CB8AC3E}">
        <p14:creationId xmlns:p14="http://schemas.microsoft.com/office/powerpoint/2010/main" val="22887026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wind turbines in a field&#10;&#10;Description automatically generated">
            <a:extLst>
              <a:ext uri="{FF2B5EF4-FFF2-40B4-BE49-F238E27FC236}">
                <a16:creationId xmlns:a16="http://schemas.microsoft.com/office/drawing/2014/main" id="{13CBED93-2C25-37AB-9F7B-F043D09A8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2BE1637-82A6-916F-7973-552DB37ED181}"/>
              </a:ext>
            </a:extLst>
          </p:cNvPr>
          <p:cNvSpPr/>
          <p:nvPr/>
        </p:nvSpPr>
        <p:spPr>
          <a:xfrm>
            <a:off x="6743700" y="600075"/>
            <a:ext cx="3657600" cy="115728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2400" dirty="0">
                <a:solidFill>
                  <a:schemeClr val="tx1"/>
                </a:solidFill>
              </a:rPr>
              <a:t>Visualisatie 240 meter tiphoogte</a:t>
            </a:r>
          </a:p>
        </p:txBody>
      </p:sp>
    </p:spTree>
    <p:extLst>
      <p:ext uri="{BB962C8B-B14F-4D97-AF65-F5344CB8AC3E}">
        <p14:creationId xmlns:p14="http://schemas.microsoft.com/office/powerpoint/2010/main" val="3091827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windmills in a field&#10;&#10;Description automatically generated">
            <a:extLst>
              <a:ext uri="{FF2B5EF4-FFF2-40B4-BE49-F238E27FC236}">
                <a16:creationId xmlns:a16="http://schemas.microsoft.com/office/drawing/2014/main" id="{D8987A7D-3BB1-82EE-FEC2-DCD91E4F9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-1"/>
            <a:ext cx="10464800" cy="697653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A4E4C07-3F39-9FCB-B08B-FCF1B01A9CBC}"/>
              </a:ext>
            </a:extLst>
          </p:cNvPr>
          <p:cNvSpPr/>
          <p:nvPr/>
        </p:nvSpPr>
        <p:spPr>
          <a:xfrm>
            <a:off x="7086600" y="214312"/>
            <a:ext cx="3657600" cy="115728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2400" dirty="0">
                <a:solidFill>
                  <a:schemeClr val="tx1"/>
                </a:solidFill>
              </a:rPr>
              <a:t>Visualisatie 240 meter tiphoogte</a:t>
            </a:r>
          </a:p>
        </p:txBody>
      </p:sp>
    </p:spTree>
    <p:extLst>
      <p:ext uri="{BB962C8B-B14F-4D97-AF65-F5344CB8AC3E}">
        <p14:creationId xmlns:p14="http://schemas.microsoft.com/office/powerpoint/2010/main" val="18055451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all tower with power lines in the background&#10;&#10;AI-generated content may be incorrect.">
            <a:extLst>
              <a:ext uri="{FF2B5EF4-FFF2-40B4-BE49-F238E27FC236}">
                <a16:creationId xmlns:a16="http://schemas.microsoft.com/office/drawing/2014/main" id="{52B4E4BB-3098-F508-CDEA-F2B9A2E6C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213" y="508000"/>
            <a:ext cx="9756093" cy="63443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09049B-78B9-A67F-16DC-55D16C25698F}"/>
              </a:ext>
            </a:extLst>
          </p:cNvPr>
          <p:cNvSpPr txBox="1">
            <a:spLocks/>
          </p:cNvSpPr>
          <p:nvPr/>
        </p:nvSpPr>
        <p:spPr>
          <a:xfrm>
            <a:off x="1311694" y="5638"/>
            <a:ext cx="10067506" cy="695190"/>
          </a:xfrm>
          <a:prstGeom prst="rect">
            <a:avLst/>
          </a:prstGeom>
          <a:noFill/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L" sz="3200" dirty="0"/>
              <a:t>Referentiepunt: Hoogspanningsmasten Doetinchem 60 meter hoog</a:t>
            </a:r>
          </a:p>
        </p:txBody>
      </p:sp>
    </p:spTree>
    <p:extLst>
      <p:ext uri="{BB962C8B-B14F-4D97-AF65-F5344CB8AC3E}">
        <p14:creationId xmlns:p14="http://schemas.microsoft.com/office/powerpoint/2010/main" val="4486109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CCF00A-8138-D8F0-1350-F3812DDDA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3030F8-773E-AF1C-4955-1C407DC3E6F3}"/>
              </a:ext>
            </a:extLst>
          </p:cNvPr>
          <p:cNvSpPr/>
          <p:nvPr/>
        </p:nvSpPr>
        <p:spPr>
          <a:xfrm>
            <a:off x="-137428" y="0"/>
            <a:ext cx="12416514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B99B63F-1A77-7399-5B40-30A193C0249C}"/>
              </a:ext>
            </a:extLst>
          </p:cNvPr>
          <p:cNvSpPr/>
          <p:nvPr/>
        </p:nvSpPr>
        <p:spPr>
          <a:xfrm>
            <a:off x="12229030" y="339731"/>
            <a:ext cx="45719" cy="73177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0F01DAF-64C0-F010-C01B-9D32EF185D48}"/>
              </a:ext>
            </a:extLst>
          </p:cNvPr>
          <p:cNvSpPr/>
          <p:nvPr/>
        </p:nvSpPr>
        <p:spPr>
          <a:xfrm>
            <a:off x="12229030" y="3823998"/>
            <a:ext cx="45719" cy="137623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977989F-15B2-3DAE-F656-4FE3181AF44D}"/>
              </a:ext>
            </a:extLst>
          </p:cNvPr>
          <p:cNvSpPr/>
          <p:nvPr/>
        </p:nvSpPr>
        <p:spPr>
          <a:xfrm>
            <a:off x="12229030" y="2447757"/>
            <a:ext cx="45719" cy="137623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F7E2860-5B5F-26BB-ABE8-4579EA4652B9}"/>
              </a:ext>
            </a:extLst>
          </p:cNvPr>
          <p:cNvSpPr/>
          <p:nvPr/>
        </p:nvSpPr>
        <p:spPr>
          <a:xfrm>
            <a:off x="12229030" y="1071516"/>
            <a:ext cx="45719" cy="137623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D219585-B968-73B9-2712-C3CEA6EE0001}"/>
              </a:ext>
            </a:extLst>
          </p:cNvPr>
          <p:cNvCxnSpPr/>
          <p:nvPr/>
        </p:nvCxnSpPr>
        <p:spPr>
          <a:xfrm flipH="1">
            <a:off x="11975240" y="5200235"/>
            <a:ext cx="28893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5052A2F-40A3-133B-DE87-5233D5670ACC}"/>
              </a:ext>
            </a:extLst>
          </p:cNvPr>
          <p:cNvCxnSpPr/>
          <p:nvPr/>
        </p:nvCxnSpPr>
        <p:spPr>
          <a:xfrm flipH="1">
            <a:off x="11991714" y="3828634"/>
            <a:ext cx="28893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DED4EB8-F0EA-0DCE-7951-23F36AC726F0}"/>
              </a:ext>
            </a:extLst>
          </p:cNvPr>
          <p:cNvCxnSpPr/>
          <p:nvPr/>
        </p:nvCxnSpPr>
        <p:spPr>
          <a:xfrm flipH="1">
            <a:off x="11994588" y="2445530"/>
            <a:ext cx="28893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DACFED1-8BA6-0B25-5EBF-BBFB71942BD9}"/>
              </a:ext>
            </a:extLst>
          </p:cNvPr>
          <p:cNvCxnSpPr/>
          <p:nvPr/>
        </p:nvCxnSpPr>
        <p:spPr>
          <a:xfrm flipH="1">
            <a:off x="11991711" y="1079680"/>
            <a:ext cx="28893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4BA30A6-9BF9-3366-EB8C-E2223509B663}"/>
              </a:ext>
            </a:extLst>
          </p:cNvPr>
          <p:cNvCxnSpPr/>
          <p:nvPr/>
        </p:nvCxnSpPr>
        <p:spPr>
          <a:xfrm flipH="1">
            <a:off x="11988834" y="340681"/>
            <a:ext cx="28893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22424D56-10FF-424C-3400-7E23484EF4DB}"/>
              </a:ext>
            </a:extLst>
          </p:cNvPr>
          <p:cNvSpPr/>
          <p:nvPr/>
        </p:nvSpPr>
        <p:spPr>
          <a:xfrm>
            <a:off x="12231905" y="5212852"/>
            <a:ext cx="45719" cy="137623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A69DF16-6CAB-64E9-675A-9E63359261E4}"/>
              </a:ext>
            </a:extLst>
          </p:cNvPr>
          <p:cNvSpPr/>
          <p:nvPr/>
        </p:nvSpPr>
        <p:spPr>
          <a:xfrm>
            <a:off x="11239672" y="5105850"/>
            <a:ext cx="843505" cy="18501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200" dirty="0"/>
              <a:t>60 m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2248CFE-AAA1-D8F5-7BBD-2C7FF79FD674}"/>
              </a:ext>
            </a:extLst>
          </p:cNvPr>
          <p:cNvSpPr/>
          <p:nvPr/>
        </p:nvSpPr>
        <p:spPr>
          <a:xfrm>
            <a:off x="11239672" y="236306"/>
            <a:ext cx="843505" cy="18501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200" dirty="0"/>
              <a:t>280 m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6860C64-259C-5958-D60F-C19E82BCBCDB}"/>
              </a:ext>
            </a:extLst>
          </p:cNvPr>
          <p:cNvSpPr/>
          <p:nvPr/>
        </p:nvSpPr>
        <p:spPr>
          <a:xfrm>
            <a:off x="11239672" y="988781"/>
            <a:ext cx="843505" cy="18501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200" dirty="0"/>
              <a:t>240 m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0924FE2-A217-ECC7-DEBA-5654A99539EE}"/>
              </a:ext>
            </a:extLst>
          </p:cNvPr>
          <p:cNvSpPr/>
          <p:nvPr/>
        </p:nvSpPr>
        <p:spPr>
          <a:xfrm>
            <a:off x="11239672" y="2357206"/>
            <a:ext cx="843505" cy="18501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200" dirty="0"/>
              <a:t>180 m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6CDB7B6E-A054-EFF5-49DB-D6D7DF32E845}"/>
              </a:ext>
            </a:extLst>
          </p:cNvPr>
          <p:cNvSpPr/>
          <p:nvPr/>
        </p:nvSpPr>
        <p:spPr>
          <a:xfrm>
            <a:off x="11239672" y="3735156"/>
            <a:ext cx="843505" cy="18501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200" dirty="0"/>
              <a:t>120 m</a:t>
            </a:r>
          </a:p>
        </p:txBody>
      </p:sp>
      <p:pic>
        <p:nvPicPr>
          <p:cNvPr id="28" name="Picture 27" descr="A tall tower with power lines in the background&#10;&#10;AI-generated content may be incorrect.">
            <a:extLst>
              <a:ext uri="{FF2B5EF4-FFF2-40B4-BE49-F238E27FC236}">
                <a16:creationId xmlns:a16="http://schemas.microsoft.com/office/drawing/2014/main" id="{E599C0B7-20C9-7FE6-86B7-112392775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4349" y="5100099"/>
            <a:ext cx="2729352" cy="1746114"/>
          </a:xfrm>
          <a:prstGeom prst="rect">
            <a:avLst/>
          </a:prstGeom>
        </p:spPr>
      </p:pic>
      <p:pic>
        <p:nvPicPr>
          <p:cNvPr id="29" name="Picture 28" descr="A tall tower with power lines in the background&#10;&#10;AI-generated content may be incorrect.">
            <a:extLst>
              <a:ext uri="{FF2B5EF4-FFF2-40B4-BE49-F238E27FC236}">
                <a16:creationId xmlns:a16="http://schemas.microsoft.com/office/drawing/2014/main" id="{37BF1B11-241D-3259-03FE-D6D49DBCA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206249" y="5103810"/>
            <a:ext cx="2513954" cy="1746114"/>
          </a:xfrm>
          <a:prstGeom prst="rect">
            <a:avLst/>
          </a:prstGeom>
        </p:spPr>
      </p:pic>
      <p:pic>
        <p:nvPicPr>
          <p:cNvPr id="37" name="Picture 36" descr="A tall tower with power lines in the background&#10;&#10;AI-generated content may be incorrect.">
            <a:extLst>
              <a:ext uri="{FF2B5EF4-FFF2-40B4-BE49-F238E27FC236}">
                <a16:creationId xmlns:a16="http://schemas.microsoft.com/office/drawing/2014/main" id="{33EEC252-F3A9-CC6E-3CEE-E28C36313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306" y="5111886"/>
            <a:ext cx="2452996" cy="1746114"/>
          </a:xfrm>
          <a:prstGeom prst="rect">
            <a:avLst/>
          </a:prstGeom>
        </p:spPr>
      </p:pic>
      <p:pic>
        <p:nvPicPr>
          <p:cNvPr id="43" name="Picture 42" descr="A tall tower with power lines in the background&#10;&#10;AI-generated content may be incorrect.">
            <a:extLst>
              <a:ext uri="{FF2B5EF4-FFF2-40B4-BE49-F238E27FC236}">
                <a16:creationId xmlns:a16="http://schemas.microsoft.com/office/drawing/2014/main" id="{E5912D2C-76AE-7355-0913-762750535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079059" y="5100099"/>
            <a:ext cx="2718365" cy="174611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3BDA180B-4A8B-B376-16BE-83938F3299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4973" y="4433975"/>
            <a:ext cx="2595353" cy="729956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AB4F1C34-160A-82BE-B6B7-2420415E35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648818" y="4433975"/>
            <a:ext cx="2715351" cy="802110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18339595-95B0-122D-F09A-AEF93831DA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7315" y="2835634"/>
            <a:ext cx="2595353" cy="1625045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196BBE73-230C-3448-E2D5-F247F0154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721158" y="2747157"/>
            <a:ext cx="2595353" cy="1785676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C6FD2989-273D-FADC-D90F-BB2EFDCA5D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1843" y="4412613"/>
            <a:ext cx="2715351" cy="729956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E378AE02-155F-477F-F906-981430C910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15791" y="4412613"/>
            <a:ext cx="2535248" cy="802110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1B59D089-BDE2-3BA3-0BB8-7852443830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527" y="-23573"/>
            <a:ext cx="10137501" cy="4638705"/>
          </a:xfrm>
          <a:prstGeom prst="rect">
            <a:avLst/>
          </a:prstGeom>
          <a:effectLst>
            <a:softEdge rad="38100"/>
          </a:effectLst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8003D29F-3D34-657D-1032-32ADA462BFE3}"/>
              </a:ext>
            </a:extLst>
          </p:cNvPr>
          <p:cNvGrpSpPr/>
          <p:nvPr/>
        </p:nvGrpSpPr>
        <p:grpSpPr>
          <a:xfrm>
            <a:off x="4395852" y="353233"/>
            <a:ext cx="3525554" cy="6293222"/>
            <a:chOff x="6883077" y="512108"/>
            <a:chExt cx="3334778" cy="6017419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7A72E4F7-7CB5-16B2-5D1F-F9624FCAC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04034" y="2367822"/>
              <a:ext cx="435211" cy="4161705"/>
            </a:xfrm>
            <a:prstGeom prst="rect">
              <a:avLst/>
            </a:prstGeom>
            <a:effectLst>
              <a:softEdge rad="76200"/>
            </a:effectLst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A4742077-2DAC-291E-7B34-AA1A2D3C3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62923">
              <a:off x="8270001" y="2672583"/>
              <a:ext cx="1947854" cy="447002"/>
            </a:xfrm>
            <a:prstGeom prst="rect">
              <a:avLst/>
            </a:prstGeom>
            <a:effectLst>
              <a:softEdge rad="25400"/>
            </a:effectLst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D8114AC7-DC3B-0172-5A58-774644463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83077" y="2674497"/>
              <a:ext cx="1189837" cy="1561076"/>
            </a:xfrm>
            <a:prstGeom prst="rect">
              <a:avLst/>
            </a:prstGeom>
            <a:effectLst>
              <a:softEdge rad="50800"/>
            </a:effectLst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C7F3344D-BFF5-BA8F-849E-5D3A922E3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76005" y="512108"/>
              <a:ext cx="714020" cy="1911615"/>
            </a:xfrm>
            <a:prstGeom prst="rect">
              <a:avLst/>
            </a:prstGeom>
            <a:effectLst>
              <a:softEdge rad="25400"/>
            </a:effectLst>
          </p:spPr>
        </p:pic>
      </p:grpSp>
      <p:sp>
        <p:nvSpPr>
          <p:cNvPr id="82" name="Rectangle 81">
            <a:extLst>
              <a:ext uri="{FF2B5EF4-FFF2-40B4-BE49-F238E27FC236}">
                <a16:creationId xmlns:a16="http://schemas.microsoft.com/office/drawing/2014/main" id="{5DF4371A-244F-3CE4-B6D2-155FB9D477AD}"/>
              </a:ext>
            </a:extLst>
          </p:cNvPr>
          <p:cNvSpPr/>
          <p:nvPr/>
        </p:nvSpPr>
        <p:spPr>
          <a:xfrm>
            <a:off x="10852756" y="6564454"/>
            <a:ext cx="1417550" cy="5158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99BF7BB-9888-FA76-B7BC-5427255B7386}"/>
              </a:ext>
            </a:extLst>
          </p:cNvPr>
          <p:cNvSpPr txBox="1">
            <a:spLocks/>
          </p:cNvSpPr>
          <p:nvPr/>
        </p:nvSpPr>
        <p:spPr>
          <a:xfrm>
            <a:off x="742354" y="5638"/>
            <a:ext cx="10067506" cy="695190"/>
          </a:xfrm>
          <a:prstGeom prst="rect">
            <a:avLst/>
          </a:prstGeom>
          <a:noFill/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L" sz="3200" dirty="0"/>
              <a:t>Visualisatie hoogspanningsmasten en windturbine tiphoogte 280</a:t>
            </a:r>
          </a:p>
        </p:txBody>
      </p:sp>
    </p:spTree>
    <p:extLst>
      <p:ext uri="{BB962C8B-B14F-4D97-AF65-F5344CB8AC3E}">
        <p14:creationId xmlns:p14="http://schemas.microsoft.com/office/powerpoint/2010/main" val="3147400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D5168-799A-FCCD-F8E1-A3734DB97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145A0B-6904-A38C-5209-DB563DDFD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958" y="1311215"/>
            <a:ext cx="10515600" cy="5072332"/>
          </a:xfrm>
        </p:spPr>
        <p:txBody>
          <a:bodyPr>
            <a:no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NL" dirty="0"/>
              <a:t>Besluit gemeente Bronckhorst in december 2024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NL" dirty="0"/>
              <a:t>Toelichting op Plan-MER van de provincie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NL" dirty="0"/>
              <a:t>Wat betekent dit voor ons?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NL" dirty="0"/>
              <a:t>Wat heeft Tegenwind gedaan en wat blijven we doen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NL" dirty="0"/>
              <a:t>Ervaringen van omwonenden Windpark Meeden</a:t>
            </a:r>
          </a:p>
          <a:p>
            <a:pPr>
              <a:lnSpc>
                <a:spcPct val="200000"/>
              </a:lnSpc>
            </a:pPr>
            <a:endParaRPr lang="en-NL" dirty="0"/>
          </a:p>
          <a:p>
            <a:pPr marL="914400" lvl="2" indent="0">
              <a:lnSpc>
                <a:spcPct val="200000"/>
              </a:lnSpc>
              <a:buNone/>
            </a:pPr>
            <a:endParaRPr lang="en-NL" sz="28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A8C332F-2779-715E-9FFC-BA8429750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09291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NL" sz="3200" dirty="0">
                <a:solidFill>
                  <a:schemeClr val="bg1"/>
                </a:solidFill>
              </a:rPr>
              <a:t>Agenda:</a:t>
            </a:r>
          </a:p>
        </p:txBody>
      </p:sp>
    </p:spTree>
    <p:extLst>
      <p:ext uri="{BB962C8B-B14F-4D97-AF65-F5344CB8AC3E}">
        <p14:creationId xmlns:p14="http://schemas.microsoft.com/office/powerpoint/2010/main" val="5245074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B3D580-11F1-D281-7FE1-207014881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1A15499-529B-FF75-928F-6C692E4F8AE9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69519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L" sz="3200" dirty="0"/>
              <a:t>Gezondheidseffecten niet te onderschatten</a:t>
            </a:r>
          </a:p>
        </p:txBody>
      </p: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8F469D9A-E2F8-6412-E9F0-70E89EA96B10}"/>
              </a:ext>
            </a:extLst>
          </p:cNvPr>
          <p:cNvSpPr txBox="1">
            <a:spLocks/>
          </p:cNvSpPr>
          <p:nvPr/>
        </p:nvSpPr>
        <p:spPr>
          <a:xfrm>
            <a:off x="838200" y="1440139"/>
            <a:ext cx="10515600" cy="435133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2400" dirty="0" err="1"/>
              <a:t>Geluidshinder</a:t>
            </a:r>
            <a:r>
              <a:rPr lang="en-GB" sz="2400" dirty="0"/>
              <a:t> is </a:t>
            </a:r>
            <a:r>
              <a:rPr lang="en-GB" sz="2400" dirty="0" err="1"/>
              <a:t>een</a:t>
            </a:r>
            <a:r>
              <a:rPr lang="en-GB" sz="2400" dirty="0"/>
              <a:t> </a:t>
            </a:r>
            <a:r>
              <a:rPr lang="en-GB" sz="2400" dirty="0" err="1"/>
              <a:t>belangrijke</a:t>
            </a:r>
            <a:r>
              <a:rPr lang="en-GB" sz="2400" dirty="0"/>
              <a:t> </a:t>
            </a:r>
            <a:r>
              <a:rPr lang="en-GB" sz="2400" dirty="0" err="1"/>
              <a:t>oorzaak</a:t>
            </a:r>
            <a:r>
              <a:rPr lang="en-GB" sz="2400" dirty="0"/>
              <a:t> van </a:t>
            </a:r>
            <a:r>
              <a:rPr lang="en-GB" sz="2400" dirty="0" err="1"/>
              <a:t>ziekte</a:t>
            </a:r>
            <a:endParaRPr lang="en-NL" sz="2400" dirty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2400" dirty="0"/>
              <a:t>Al </a:t>
            </a:r>
            <a:r>
              <a:rPr lang="en-GB" sz="2400" dirty="0" err="1"/>
              <a:t>bij</a:t>
            </a:r>
            <a:r>
              <a:rPr lang="en-GB" sz="2400" dirty="0"/>
              <a:t> 35 dB </a:t>
            </a:r>
            <a:r>
              <a:rPr lang="en-GB" sz="2400" dirty="0" err="1"/>
              <a:t>treedt</a:t>
            </a:r>
            <a:r>
              <a:rPr lang="en-GB" sz="2400" dirty="0"/>
              <a:t> </a:t>
            </a:r>
            <a:r>
              <a:rPr lang="en-GB" sz="2400" dirty="0" err="1"/>
              <a:t>een</a:t>
            </a:r>
            <a:r>
              <a:rPr lang="en-GB" sz="2400" dirty="0"/>
              <a:t> </a:t>
            </a:r>
            <a:r>
              <a:rPr lang="en-GB" sz="2400" dirty="0" err="1"/>
              <a:t>duidelijke</a:t>
            </a:r>
            <a:r>
              <a:rPr lang="en-GB" sz="2400" dirty="0"/>
              <a:t> </a:t>
            </a:r>
            <a:r>
              <a:rPr lang="en-GB" sz="2400" dirty="0" err="1"/>
              <a:t>toename</a:t>
            </a:r>
            <a:r>
              <a:rPr lang="en-GB" sz="2400" dirty="0"/>
              <a:t> van </a:t>
            </a:r>
            <a:r>
              <a:rPr lang="en-GB" sz="2400" dirty="0" err="1"/>
              <a:t>ernstige</a:t>
            </a:r>
            <a:r>
              <a:rPr lang="en-GB" sz="2400" dirty="0"/>
              <a:t> hinder op </a:t>
            </a:r>
            <a:r>
              <a:rPr lang="en-GB" sz="2400" dirty="0" err="1"/>
              <a:t>blijkt</a:t>
            </a:r>
            <a:r>
              <a:rPr lang="en-GB" sz="2400" dirty="0"/>
              <a:t> </a:t>
            </a:r>
            <a:r>
              <a:rPr lang="en-GB" sz="2400" dirty="0" err="1"/>
              <a:t>telkens</a:t>
            </a:r>
            <a:r>
              <a:rPr lang="en-GB" sz="2400" dirty="0"/>
              <a:t> </a:t>
            </a:r>
            <a:r>
              <a:rPr lang="en-GB" sz="2400" dirty="0" err="1"/>
              <a:t>uit</a:t>
            </a:r>
            <a:r>
              <a:rPr lang="en-GB" sz="2400" dirty="0"/>
              <a:t> </a:t>
            </a:r>
            <a:r>
              <a:rPr lang="en-GB" sz="2400" dirty="0" err="1"/>
              <a:t>buitenlands</a:t>
            </a:r>
            <a:r>
              <a:rPr lang="en-GB" sz="2400" dirty="0"/>
              <a:t> </a:t>
            </a:r>
            <a:r>
              <a:rPr lang="en-GB" sz="2400" dirty="0" err="1"/>
              <a:t>onderzoek</a:t>
            </a:r>
            <a:r>
              <a:rPr lang="en-GB" sz="2400" dirty="0"/>
              <a:t>, </a:t>
            </a:r>
            <a:r>
              <a:rPr lang="en-GB" sz="2400" dirty="0" err="1"/>
              <a:t>waaronder</a:t>
            </a:r>
            <a:r>
              <a:rPr lang="en-GB" sz="2400" dirty="0"/>
              <a:t> </a:t>
            </a:r>
            <a:r>
              <a:rPr lang="en-GB" sz="2400" dirty="0" err="1"/>
              <a:t>dat</a:t>
            </a:r>
            <a:r>
              <a:rPr lang="en-GB" sz="2400" dirty="0"/>
              <a:t> van de </a:t>
            </a:r>
            <a:r>
              <a:rPr lang="en-GB" sz="2400" dirty="0" err="1"/>
              <a:t>Duitse</a:t>
            </a:r>
            <a:r>
              <a:rPr lang="en-GB" sz="2400" dirty="0"/>
              <a:t> </a:t>
            </a:r>
            <a:r>
              <a:rPr lang="en-GB" sz="2400" dirty="0" err="1"/>
              <a:t>overheid</a:t>
            </a:r>
            <a:r>
              <a:rPr lang="en-GB" sz="2400" dirty="0"/>
              <a:t> in 2022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2400" dirty="0" err="1"/>
              <a:t>Grotere</a:t>
            </a:r>
            <a:r>
              <a:rPr lang="en-GB" sz="2400" dirty="0"/>
              <a:t> </a:t>
            </a:r>
            <a:r>
              <a:rPr lang="en-GB" sz="2400" dirty="0" err="1"/>
              <a:t>windturbines</a:t>
            </a:r>
            <a:r>
              <a:rPr lang="en-GB" sz="2400" dirty="0"/>
              <a:t>, met name die met &gt; 70 meter </a:t>
            </a:r>
            <a:r>
              <a:rPr lang="en-GB" sz="2400" dirty="0" err="1"/>
              <a:t>rotorbladen</a:t>
            </a:r>
            <a:r>
              <a:rPr lang="en-GB" sz="2400" dirty="0"/>
              <a:t>, </a:t>
            </a:r>
            <a:r>
              <a:rPr lang="en-GB" sz="2400" dirty="0" err="1"/>
              <a:t>produceren</a:t>
            </a:r>
            <a:r>
              <a:rPr lang="en-GB" sz="2400" dirty="0"/>
              <a:t> </a:t>
            </a:r>
            <a:r>
              <a:rPr lang="en-GB" sz="2400" dirty="0" err="1"/>
              <a:t>meer</a:t>
            </a:r>
            <a:r>
              <a:rPr lang="en-GB" sz="2400" dirty="0"/>
              <a:t> </a:t>
            </a:r>
            <a:r>
              <a:rPr lang="en-GB" sz="2400" dirty="0" err="1"/>
              <a:t>laagfrequent</a:t>
            </a:r>
            <a:r>
              <a:rPr lang="en-GB" sz="2400" dirty="0"/>
              <a:t> </a:t>
            </a:r>
            <a:r>
              <a:rPr lang="en-GB" sz="2400" dirty="0" err="1"/>
              <a:t>geluid</a:t>
            </a:r>
            <a:r>
              <a:rPr lang="en-GB" sz="2400" dirty="0"/>
              <a:t> </a:t>
            </a:r>
            <a:r>
              <a:rPr lang="en-GB" sz="2400" dirty="0" err="1"/>
              <a:t>en</a:t>
            </a:r>
            <a:r>
              <a:rPr lang="en-GB" sz="2400" dirty="0"/>
              <a:t> </a:t>
            </a:r>
            <a:r>
              <a:rPr lang="en-GB" sz="2400" dirty="0" err="1"/>
              <a:t>infrasoon</a:t>
            </a:r>
            <a:r>
              <a:rPr lang="en-GB" sz="2400" dirty="0"/>
              <a:t> </a:t>
            </a:r>
            <a:r>
              <a:rPr lang="en-GB" sz="2400" dirty="0" err="1"/>
              <a:t>geluid</a:t>
            </a:r>
            <a:r>
              <a:rPr lang="en-GB" sz="2400" dirty="0"/>
              <a:t> dan </a:t>
            </a:r>
            <a:r>
              <a:rPr lang="en-GB" sz="2400" dirty="0" err="1"/>
              <a:t>kleinere</a:t>
            </a:r>
            <a:r>
              <a:rPr lang="en-GB" sz="2400" dirty="0"/>
              <a:t> turbines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2400" dirty="0"/>
              <a:t>dB(A)-</a:t>
            </a:r>
            <a:r>
              <a:rPr lang="en-GB" sz="2400" dirty="0" err="1"/>
              <a:t>metingen</a:t>
            </a:r>
            <a:r>
              <a:rPr lang="en-GB" sz="2400" dirty="0"/>
              <a:t> (</a:t>
            </a:r>
            <a:r>
              <a:rPr lang="en-GB" sz="2400" dirty="0" err="1"/>
              <a:t>Lden</a:t>
            </a:r>
            <a:r>
              <a:rPr lang="en-GB" sz="2400" dirty="0"/>
              <a:t>) </a:t>
            </a:r>
            <a:r>
              <a:rPr lang="en-GB" sz="2400" dirty="0" err="1"/>
              <a:t>negeren</a:t>
            </a:r>
            <a:r>
              <a:rPr lang="en-GB" sz="2400" dirty="0"/>
              <a:t> </a:t>
            </a:r>
            <a:r>
              <a:rPr lang="en-GB" sz="2400" dirty="0" err="1"/>
              <a:t>laagfrequente</a:t>
            </a:r>
            <a:r>
              <a:rPr lang="en-GB" sz="2400" dirty="0"/>
              <a:t> </a:t>
            </a:r>
            <a:r>
              <a:rPr lang="en-GB" sz="2400" dirty="0" err="1"/>
              <a:t>geluid</a:t>
            </a:r>
            <a:r>
              <a:rPr lang="en-GB" sz="2400" dirty="0"/>
              <a:t>, dB(C)-</a:t>
            </a:r>
            <a:r>
              <a:rPr lang="en-GB" sz="2400" dirty="0" err="1"/>
              <a:t>metingen</a:t>
            </a:r>
            <a:r>
              <a:rPr lang="en-GB" sz="2400" dirty="0"/>
              <a:t> </a:t>
            </a:r>
            <a:r>
              <a:rPr lang="en-GB" sz="2400" dirty="0" err="1"/>
              <a:t>registreren</a:t>
            </a:r>
            <a:r>
              <a:rPr lang="en-GB" sz="2400" dirty="0"/>
              <a:t> </a:t>
            </a:r>
            <a:r>
              <a:rPr lang="en-GB" sz="2400" dirty="0" err="1"/>
              <a:t>wel</a:t>
            </a:r>
            <a:r>
              <a:rPr lang="en-GB" sz="2400" dirty="0"/>
              <a:t> LFG </a:t>
            </a:r>
            <a:r>
              <a:rPr lang="en-GB" sz="2400" dirty="0" err="1"/>
              <a:t>en</a:t>
            </a:r>
            <a:r>
              <a:rPr lang="en-GB" sz="2400" dirty="0"/>
              <a:t> </a:t>
            </a:r>
            <a:r>
              <a:rPr lang="en-GB" sz="2400" dirty="0" err="1"/>
              <a:t>leveren</a:t>
            </a:r>
            <a:r>
              <a:rPr lang="en-GB" sz="2400" dirty="0"/>
              <a:t> </a:t>
            </a:r>
            <a:r>
              <a:rPr lang="en-GB" sz="2400" dirty="0" err="1"/>
              <a:t>veel</a:t>
            </a:r>
            <a:r>
              <a:rPr lang="en-GB" sz="2400" dirty="0"/>
              <a:t> </a:t>
            </a:r>
            <a:r>
              <a:rPr lang="en-GB" sz="2400" dirty="0" err="1"/>
              <a:t>hogere</a:t>
            </a:r>
            <a:r>
              <a:rPr lang="en-GB" sz="2400" dirty="0"/>
              <a:t> </a:t>
            </a:r>
            <a:r>
              <a:rPr lang="en-GB" sz="2400" dirty="0" err="1"/>
              <a:t>waarden</a:t>
            </a:r>
            <a:r>
              <a:rPr lang="en-GB" sz="2400" dirty="0"/>
              <a:t> op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2400" dirty="0"/>
              <a:t>Studies </a:t>
            </a:r>
            <a:r>
              <a:rPr lang="en-GB" sz="2400" dirty="0" err="1"/>
              <a:t>tonen</a:t>
            </a:r>
            <a:r>
              <a:rPr lang="en-GB" sz="2400" dirty="0"/>
              <a:t> </a:t>
            </a:r>
            <a:r>
              <a:rPr lang="en-GB" sz="2400" dirty="0" err="1"/>
              <a:t>aan</a:t>
            </a:r>
            <a:r>
              <a:rPr lang="en-GB" sz="2400" dirty="0"/>
              <a:t> </a:t>
            </a:r>
            <a:r>
              <a:rPr lang="en-GB" sz="2400" dirty="0" err="1"/>
              <a:t>dat</a:t>
            </a:r>
            <a:r>
              <a:rPr lang="en-GB" sz="2400" dirty="0"/>
              <a:t> turbines met </a:t>
            </a:r>
            <a:r>
              <a:rPr lang="en-GB" sz="2400" dirty="0" err="1"/>
              <a:t>grotere</a:t>
            </a:r>
            <a:r>
              <a:rPr lang="en-GB" sz="2400" dirty="0"/>
              <a:t> </a:t>
            </a:r>
            <a:r>
              <a:rPr lang="en-GB" sz="2400" dirty="0" err="1"/>
              <a:t>ashoogtes</a:t>
            </a:r>
            <a:r>
              <a:rPr lang="en-GB" sz="2400" dirty="0"/>
              <a:t> in </a:t>
            </a:r>
            <a:r>
              <a:rPr lang="en-GB" sz="2400" dirty="0" err="1"/>
              <a:t>stillere</a:t>
            </a:r>
            <a:r>
              <a:rPr lang="en-GB" sz="2400" dirty="0"/>
              <a:t> </a:t>
            </a:r>
            <a:r>
              <a:rPr lang="en-GB" sz="2400" dirty="0" err="1"/>
              <a:t>nachtelijke</a:t>
            </a:r>
            <a:r>
              <a:rPr lang="en-GB" sz="2400" dirty="0"/>
              <a:t> </a:t>
            </a:r>
            <a:r>
              <a:rPr lang="en-GB" sz="2400" dirty="0" err="1"/>
              <a:t>omgevingen</a:t>
            </a:r>
            <a:r>
              <a:rPr lang="en-GB" sz="2400" dirty="0"/>
              <a:t> </a:t>
            </a:r>
            <a:r>
              <a:rPr lang="en-GB" sz="2400" dirty="0" err="1"/>
              <a:t>meer</a:t>
            </a:r>
            <a:r>
              <a:rPr lang="en-GB" sz="2400" dirty="0"/>
              <a:t> </a:t>
            </a:r>
            <a:r>
              <a:rPr lang="en-GB" sz="2400" dirty="0" err="1"/>
              <a:t>slaapstoornissen</a:t>
            </a:r>
            <a:r>
              <a:rPr lang="en-GB" sz="2400" dirty="0"/>
              <a:t> </a:t>
            </a:r>
            <a:r>
              <a:rPr lang="en-GB" sz="2400" dirty="0" err="1"/>
              <a:t>en</a:t>
            </a:r>
            <a:r>
              <a:rPr lang="en-GB" sz="2400" dirty="0"/>
              <a:t> </a:t>
            </a:r>
            <a:r>
              <a:rPr lang="en-GB" sz="2400" dirty="0" err="1"/>
              <a:t>irritatie</a:t>
            </a:r>
            <a:r>
              <a:rPr lang="en-GB" sz="2400" dirty="0"/>
              <a:t> </a:t>
            </a:r>
            <a:r>
              <a:rPr lang="en-GB" sz="2400" dirty="0" err="1"/>
              <a:t>veroorzaken</a:t>
            </a:r>
            <a:endParaRPr lang="en-NL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68FF00-D474-1B2C-7BCA-280372F27D9B}"/>
              </a:ext>
            </a:extLst>
          </p:cNvPr>
          <p:cNvSpPr txBox="1"/>
          <p:nvPr/>
        </p:nvSpPr>
        <p:spPr>
          <a:xfrm>
            <a:off x="739842" y="6039843"/>
            <a:ext cx="3301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Bron: Artsen collectief windwiki</a:t>
            </a:r>
          </a:p>
        </p:txBody>
      </p:sp>
    </p:spTree>
    <p:extLst>
      <p:ext uri="{BB962C8B-B14F-4D97-AF65-F5344CB8AC3E}">
        <p14:creationId xmlns:p14="http://schemas.microsoft.com/office/powerpoint/2010/main" val="4750418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roup 116">
            <a:extLst>
              <a:ext uri="{FF2B5EF4-FFF2-40B4-BE49-F238E27FC236}">
                <a16:creationId xmlns:a16="http://schemas.microsoft.com/office/drawing/2014/main" id="{EFCDC60D-8676-908C-E729-23A7883D4C0F}"/>
              </a:ext>
            </a:extLst>
          </p:cNvPr>
          <p:cNvGrpSpPr/>
          <p:nvPr/>
        </p:nvGrpSpPr>
        <p:grpSpPr>
          <a:xfrm>
            <a:off x="138027" y="1751166"/>
            <a:ext cx="5995356" cy="5029746"/>
            <a:chOff x="647811" y="1949570"/>
            <a:chExt cx="5804748" cy="483134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A5EA32A9-8C6E-6D90-6BC0-23FA81DA5E58}"/>
                </a:ext>
              </a:extLst>
            </p:cNvPr>
            <p:cNvGrpSpPr/>
            <p:nvPr/>
          </p:nvGrpSpPr>
          <p:grpSpPr>
            <a:xfrm>
              <a:off x="647811" y="1949570"/>
              <a:ext cx="5804748" cy="4831342"/>
              <a:chOff x="1864137" y="3"/>
              <a:chExt cx="7772400" cy="6297832"/>
            </a:xfrm>
          </p:grpSpPr>
          <p:pic>
            <p:nvPicPr>
              <p:cNvPr id="4" name="Picture 3" descr="A graph of different weather conditions&#10;&#10;AI-generated content may be incorrect.">
                <a:extLst>
                  <a:ext uri="{FF2B5EF4-FFF2-40B4-BE49-F238E27FC236}">
                    <a16:creationId xmlns:a16="http://schemas.microsoft.com/office/drawing/2014/main" id="{3DD998FA-F34B-6711-78FC-EC5856F2B6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864137" y="3"/>
                <a:ext cx="7772400" cy="6297832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DE3C579-F4F8-DAE3-F295-B86D6A870E2C}"/>
                  </a:ext>
                </a:extLst>
              </p:cNvPr>
              <p:cNvSpPr/>
              <p:nvPr/>
            </p:nvSpPr>
            <p:spPr>
              <a:xfrm>
                <a:off x="3117669" y="4101737"/>
                <a:ext cx="3317965" cy="109728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A9849F5-D6AB-43D6-6DE6-25AC470CA9E4}"/>
                  </a:ext>
                </a:extLst>
              </p:cNvPr>
              <p:cNvSpPr/>
              <p:nvPr/>
            </p:nvSpPr>
            <p:spPr>
              <a:xfrm>
                <a:off x="3117669" y="3672678"/>
                <a:ext cx="3655484" cy="153269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7731955F-21F2-F9CD-12F6-1CF9453A39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54169" y="3231094"/>
                <a:ext cx="73025" cy="0"/>
              </a:xfrm>
              <a:prstGeom prst="line">
                <a:avLst/>
              </a:prstGeom>
              <a:ln w="952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F95C557-C353-EDB5-69F0-57572D905C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54169" y="3432175"/>
                <a:ext cx="73025" cy="0"/>
              </a:xfrm>
              <a:prstGeom prst="line">
                <a:avLst/>
              </a:prstGeom>
              <a:ln w="952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250B7D84-EDF7-544A-9DA9-EC0DA7595D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54169" y="3130552"/>
                <a:ext cx="73025" cy="0"/>
              </a:xfrm>
              <a:prstGeom prst="line">
                <a:avLst/>
              </a:prstGeom>
              <a:ln w="952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C24E1BE9-7F20-3490-C245-A3F928477E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54169" y="3331636"/>
                <a:ext cx="73025" cy="0"/>
              </a:xfrm>
              <a:prstGeom prst="line">
                <a:avLst/>
              </a:prstGeom>
              <a:ln w="952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E7022B6C-0895-EE87-DA27-9D71F6C552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54169" y="2828926"/>
                <a:ext cx="73025" cy="0"/>
              </a:xfrm>
              <a:prstGeom prst="line">
                <a:avLst/>
              </a:prstGeom>
              <a:ln w="952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E23C46C8-DCE4-40A9-2BA7-7B7BF7E5CE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54169" y="3030010"/>
                <a:ext cx="73025" cy="0"/>
              </a:xfrm>
              <a:prstGeom prst="line">
                <a:avLst/>
              </a:prstGeom>
              <a:ln w="952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C8BE9A36-6A1F-7DB3-BD9B-3CBC95BC91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54169" y="2728384"/>
                <a:ext cx="73025" cy="0"/>
              </a:xfrm>
              <a:prstGeom prst="line">
                <a:avLst/>
              </a:prstGeom>
              <a:ln w="952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39C14316-CD84-7AC0-CC83-23776E2C47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54169" y="2929468"/>
                <a:ext cx="73025" cy="0"/>
              </a:xfrm>
              <a:prstGeom prst="line">
                <a:avLst/>
              </a:prstGeom>
              <a:ln w="952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0225EB3F-9AFD-CF1D-A823-25680BFFCF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54169" y="2527300"/>
                <a:ext cx="73025" cy="0"/>
              </a:xfrm>
              <a:prstGeom prst="line">
                <a:avLst/>
              </a:prstGeom>
              <a:ln w="952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8206DBE3-EB2F-C6C8-C4D6-3C95B65D09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54169" y="2627842"/>
                <a:ext cx="73025" cy="0"/>
              </a:xfrm>
              <a:prstGeom prst="line">
                <a:avLst/>
              </a:prstGeom>
              <a:ln w="952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B51C65BB-46D0-8B62-4115-995AA7BCB8F9}"/>
                  </a:ext>
                </a:extLst>
              </p:cNvPr>
              <p:cNvGrpSpPr/>
              <p:nvPr/>
            </p:nvGrpSpPr>
            <p:grpSpPr>
              <a:xfrm>
                <a:off x="3065780" y="4311651"/>
                <a:ext cx="45719" cy="887942"/>
                <a:chOff x="3054169" y="3419475"/>
                <a:chExt cx="73025" cy="904875"/>
              </a:xfrm>
            </p:grpSpPr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630CC4D9-4100-2FFE-9C6E-8C1E95B07C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54169" y="4123269"/>
                  <a:ext cx="73025" cy="0"/>
                </a:xfrm>
                <a:prstGeom prst="line">
                  <a:avLst/>
                </a:prstGeom>
                <a:ln w="952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FAAAEC2F-9A63-F350-10A4-07AAE1108D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54169" y="4324350"/>
                  <a:ext cx="73025" cy="0"/>
                </a:xfrm>
                <a:prstGeom prst="line">
                  <a:avLst/>
                </a:prstGeom>
                <a:ln w="952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1463270F-78E3-479B-70BA-F2C978921D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54169" y="4022727"/>
                  <a:ext cx="73025" cy="0"/>
                </a:xfrm>
                <a:prstGeom prst="line">
                  <a:avLst/>
                </a:prstGeom>
                <a:ln w="952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8B544BDB-6CAB-5289-57BD-57C2BBF204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54169" y="4223811"/>
                  <a:ext cx="73025" cy="0"/>
                </a:xfrm>
                <a:prstGeom prst="line">
                  <a:avLst/>
                </a:prstGeom>
                <a:ln w="952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7CE922C9-5179-C316-FBAC-2841207D1F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54169" y="3721101"/>
                  <a:ext cx="73025" cy="0"/>
                </a:xfrm>
                <a:prstGeom prst="line">
                  <a:avLst/>
                </a:prstGeom>
                <a:ln w="952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29947676-9246-F427-3D4D-886D27859F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54169" y="3922185"/>
                  <a:ext cx="73025" cy="0"/>
                </a:xfrm>
                <a:prstGeom prst="line">
                  <a:avLst/>
                </a:prstGeom>
                <a:ln w="952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0CE20EA7-01EF-0E18-B7E9-A846D488AA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54169" y="3620559"/>
                  <a:ext cx="73025" cy="0"/>
                </a:xfrm>
                <a:prstGeom prst="line">
                  <a:avLst/>
                </a:prstGeom>
                <a:ln w="952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AB88C4AF-1427-C5A0-46D3-E56C62D06D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54169" y="3821643"/>
                  <a:ext cx="73025" cy="0"/>
                </a:xfrm>
                <a:prstGeom prst="line">
                  <a:avLst/>
                </a:prstGeom>
                <a:ln w="952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33585954-6471-5CD6-791F-D6867F2D86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54169" y="3419475"/>
                  <a:ext cx="73025" cy="0"/>
                </a:xfrm>
                <a:prstGeom prst="line">
                  <a:avLst/>
                </a:prstGeom>
                <a:ln w="952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F556B99A-AD30-A96A-144D-CAC109925A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54169" y="3520017"/>
                  <a:ext cx="73025" cy="0"/>
                </a:xfrm>
                <a:prstGeom prst="line">
                  <a:avLst/>
                </a:prstGeom>
                <a:ln w="952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22C5D298-C3B0-258A-EB6A-EC27CE421CB2}"/>
                  </a:ext>
                </a:extLst>
              </p:cNvPr>
              <p:cNvGrpSpPr/>
              <p:nvPr/>
            </p:nvGrpSpPr>
            <p:grpSpPr>
              <a:xfrm>
                <a:off x="3075305" y="3422651"/>
                <a:ext cx="45719" cy="887942"/>
                <a:chOff x="3054169" y="3419475"/>
                <a:chExt cx="73025" cy="904875"/>
              </a:xfrm>
            </p:grpSpPr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F108C9E4-B5FD-E31D-A52D-2D42367366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54169" y="4123269"/>
                  <a:ext cx="73025" cy="0"/>
                </a:xfrm>
                <a:prstGeom prst="line">
                  <a:avLst/>
                </a:prstGeom>
                <a:ln w="952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4AC77699-72F9-70E3-12C1-4B77153059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54169" y="4324350"/>
                  <a:ext cx="73025" cy="0"/>
                </a:xfrm>
                <a:prstGeom prst="line">
                  <a:avLst/>
                </a:prstGeom>
                <a:ln w="952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07A55E90-FF9B-A1AB-2020-70A245DDDA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54169" y="4022727"/>
                  <a:ext cx="73025" cy="0"/>
                </a:xfrm>
                <a:prstGeom prst="line">
                  <a:avLst/>
                </a:prstGeom>
                <a:ln w="952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835FA42C-07FD-6D4A-F5D5-7356B4D802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54169" y="4223811"/>
                  <a:ext cx="73025" cy="0"/>
                </a:xfrm>
                <a:prstGeom prst="line">
                  <a:avLst/>
                </a:prstGeom>
                <a:ln w="952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6D9B38CF-B10C-3950-6EAD-CEF394CB0B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54169" y="3721101"/>
                  <a:ext cx="73025" cy="0"/>
                </a:xfrm>
                <a:prstGeom prst="line">
                  <a:avLst/>
                </a:prstGeom>
                <a:ln w="952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98CD22DD-86C8-28FC-EF2C-2D946F0E3E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54169" y="3922185"/>
                  <a:ext cx="73025" cy="0"/>
                </a:xfrm>
                <a:prstGeom prst="line">
                  <a:avLst/>
                </a:prstGeom>
                <a:ln w="952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58F7AE17-FAED-8DB9-5BB9-5D2C9CF905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54169" y="3620559"/>
                  <a:ext cx="73025" cy="0"/>
                </a:xfrm>
                <a:prstGeom prst="line">
                  <a:avLst/>
                </a:prstGeom>
                <a:ln w="952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7FC7DFF5-4F7B-5704-49C5-7D59E099F4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54169" y="3821643"/>
                  <a:ext cx="73025" cy="0"/>
                </a:xfrm>
                <a:prstGeom prst="line">
                  <a:avLst/>
                </a:prstGeom>
                <a:ln w="952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F4D42BAE-5B45-5FBD-38FB-BBD614B3D3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54169" y="3419475"/>
                  <a:ext cx="73025" cy="0"/>
                </a:xfrm>
                <a:prstGeom prst="line">
                  <a:avLst/>
                </a:prstGeom>
                <a:ln w="952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D50A448E-3CE0-FCDA-27DF-8B11E0D456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54169" y="3520017"/>
                  <a:ext cx="73025" cy="0"/>
                </a:xfrm>
                <a:prstGeom prst="line">
                  <a:avLst/>
                </a:prstGeom>
                <a:ln w="952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20B6A079-2ACB-DF40-E51E-4D2C3C2DB27F}"/>
                  </a:ext>
                </a:extLst>
              </p:cNvPr>
              <p:cNvGrpSpPr/>
              <p:nvPr/>
            </p:nvGrpSpPr>
            <p:grpSpPr>
              <a:xfrm>
                <a:off x="6438645" y="5203210"/>
                <a:ext cx="836361" cy="47047"/>
                <a:chOff x="6383382" y="5213257"/>
                <a:chExt cx="825140" cy="52251"/>
              </a:xfrm>
            </p:grpSpPr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90946305-FC5D-49EA-B333-18BA5313ED1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48410" y="5213257"/>
                  <a:ext cx="0" cy="52251"/>
                </a:xfrm>
                <a:prstGeom prst="line">
                  <a:avLst/>
                </a:prstGeom>
                <a:ln w="952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EA836697-CAB6-08D8-020B-D19182F53F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13438" y="5213257"/>
                  <a:ext cx="0" cy="52251"/>
                </a:xfrm>
                <a:prstGeom prst="line">
                  <a:avLst/>
                </a:prstGeom>
                <a:ln w="952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E52628FD-45EE-5FE4-1445-33BE2EEC8A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78466" y="5213257"/>
                  <a:ext cx="0" cy="52251"/>
                </a:xfrm>
                <a:prstGeom prst="line">
                  <a:avLst/>
                </a:prstGeom>
                <a:ln w="952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F35B13E3-263B-7091-8988-6B0FB05B28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43494" y="5213257"/>
                  <a:ext cx="0" cy="52251"/>
                </a:xfrm>
                <a:prstGeom prst="line">
                  <a:avLst/>
                </a:prstGeom>
                <a:ln w="952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0CFD232E-8AEE-FE8F-C75B-D1D0109723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08522" y="5213257"/>
                  <a:ext cx="0" cy="52251"/>
                </a:xfrm>
                <a:prstGeom prst="line">
                  <a:avLst/>
                </a:prstGeom>
                <a:ln w="952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10A3D502-2B18-98B8-84ED-FF4A7A82E8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83382" y="5213257"/>
                  <a:ext cx="0" cy="52251"/>
                </a:xfrm>
                <a:prstGeom prst="line">
                  <a:avLst/>
                </a:prstGeom>
                <a:ln w="952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8AEA500C-3CB6-1B9E-0D4E-BDECACABBD31}"/>
                  </a:ext>
                </a:extLst>
              </p:cNvPr>
              <p:cNvGrpSpPr/>
              <p:nvPr/>
            </p:nvGrpSpPr>
            <p:grpSpPr>
              <a:xfrm>
                <a:off x="5606305" y="5209913"/>
                <a:ext cx="836361" cy="47047"/>
                <a:chOff x="6383382" y="5213257"/>
                <a:chExt cx="825140" cy="52251"/>
              </a:xfrm>
            </p:grpSpPr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BED4E5A1-7888-2327-76D6-C206B70CF6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48410" y="5213257"/>
                  <a:ext cx="0" cy="52251"/>
                </a:xfrm>
                <a:prstGeom prst="line">
                  <a:avLst/>
                </a:prstGeom>
                <a:ln w="952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94364B98-9F4A-BAC8-9302-AE9063935E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13438" y="5213257"/>
                  <a:ext cx="0" cy="52251"/>
                </a:xfrm>
                <a:prstGeom prst="line">
                  <a:avLst/>
                </a:prstGeom>
                <a:ln w="952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B858F9E0-984F-0F05-EFF2-63EFCEBA2F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78466" y="5213257"/>
                  <a:ext cx="0" cy="52251"/>
                </a:xfrm>
                <a:prstGeom prst="line">
                  <a:avLst/>
                </a:prstGeom>
                <a:ln w="952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EACFAD5F-8DC6-AA16-5826-2774A46C81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43494" y="5213257"/>
                  <a:ext cx="0" cy="52251"/>
                </a:xfrm>
                <a:prstGeom prst="line">
                  <a:avLst/>
                </a:prstGeom>
                <a:ln w="952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E35CBD6B-1C61-70AA-986D-3A0993323A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08522" y="5213257"/>
                  <a:ext cx="0" cy="52251"/>
                </a:xfrm>
                <a:prstGeom prst="line">
                  <a:avLst/>
                </a:prstGeom>
                <a:ln w="952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45EB0FC5-0153-38D2-4B64-828BB8C2A8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83382" y="5213257"/>
                  <a:ext cx="0" cy="52251"/>
                </a:xfrm>
                <a:prstGeom prst="line">
                  <a:avLst/>
                </a:prstGeom>
                <a:ln w="952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3BD51296-C4E2-F9F1-5884-94E54D500952}"/>
                  </a:ext>
                </a:extLst>
              </p:cNvPr>
              <p:cNvGrpSpPr/>
              <p:nvPr/>
            </p:nvGrpSpPr>
            <p:grpSpPr>
              <a:xfrm>
                <a:off x="4772289" y="5214935"/>
                <a:ext cx="836361" cy="47047"/>
                <a:chOff x="6383382" y="5213257"/>
                <a:chExt cx="825140" cy="52251"/>
              </a:xfrm>
            </p:grpSpPr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4F784ACD-5D9C-BD38-A6B8-43351CB8B2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48410" y="5213257"/>
                  <a:ext cx="0" cy="52251"/>
                </a:xfrm>
                <a:prstGeom prst="line">
                  <a:avLst/>
                </a:prstGeom>
                <a:ln w="952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6EE2C219-1099-5E16-A539-EF53977F39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13438" y="5213257"/>
                  <a:ext cx="0" cy="52251"/>
                </a:xfrm>
                <a:prstGeom prst="line">
                  <a:avLst/>
                </a:prstGeom>
                <a:ln w="952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D8108AB3-3EE6-3BD0-36B8-31350ACC41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78466" y="5213257"/>
                  <a:ext cx="0" cy="52251"/>
                </a:xfrm>
                <a:prstGeom prst="line">
                  <a:avLst/>
                </a:prstGeom>
                <a:ln w="952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59E6055E-07DD-0FA4-F8F6-20A20F569A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43494" y="5213257"/>
                  <a:ext cx="0" cy="52251"/>
                </a:xfrm>
                <a:prstGeom prst="line">
                  <a:avLst/>
                </a:prstGeom>
                <a:ln w="952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E08FB24D-848F-FD68-F9B8-933BFDD487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08522" y="5213257"/>
                  <a:ext cx="0" cy="52251"/>
                </a:xfrm>
                <a:prstGeom prst="line">
                  <a:avLst/>
                </a:prstGeom>
                <a:ln w="952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D84174FB-D4C8-2A75-ED86-DCA9A2812B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83382" y="5213257"/>
                  <a:ext cx="0" cy="52251"/>
                </a:xfrm>
                <a:prstGeom prst="line">
                  <a:avLst/>
                </a:prstGeom>
                <a:ln w="952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CD360B1B-4CC5-24E0-301E-AD114CC37CD8}"/>
                  </a:ext>
                </a:extLst>
              </p:cNvPr>
              <p:cNvGrpSpPr/>
              <p:nvPr/>
            </p:nvGrpSpPr>
            <p:grpSpPr>
              <a:xfrm>
                <a:off x="3958366" y="5219957"/>
                <a:ext cx="813924" cy="47047"/>
                <a:chOff x="6383382" y="5213257"/>
                <a:chExt cx="825140" cy="52251"/>
              </a:xfrm>
            </p:grpSpPr>
            <p:cxnSp>
              <p:nvCxnSpPr>
                <p:cNvPr id="86" name="Straight Connector 85">
                  <a:extLst>
                    <a:ext uri="{FF2B5EF4-FFF2-40B4-BE49-F238E27FC236}">
                      <a16:creationId xmlns:a16="http://schemas.microsoft.com/office/drawing/2014/main" id="{A52EEC08-42E9-B85D-A22C-77608D6B91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48410" y="5213257"/>
                  <a:ext cx="0" cy="52251"/>
                </a:xfrm>
                <a:prstGeom prst="line">
                  <a:avLst/>
                </a:prstGeom>
                <a:ln w="952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>
                  <a:extLst>
                    <a:ext uri="{FF2B5EF4-FFF2-40B4-BE49-F238E27FC236}">
                      <a16:creationId xmlns:a16="http://schemas.microsoft.com/office/drawing/2014/main" id="{E325F442-71DF-9A3F-72D8-9AC20D667B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13438" y="5213257"/>
                  <a:ext cx="0" cy="52251"/>
                </a:xfrm>
                <a:prstGeom prst="line">
                  <a:avLst/>
                </a:prstGeom>
                <a:ln w="952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>
                  <a:extLst>
                    <a:ext uri="{FF2B5EF4-FFF2-40B4-BE49-F238E27FC236}">
                      <a16:creationId xmlns:a16="http://schemas.microsoft.com/office/drawing/2014/main" id="{25802FE1-9B2B-E163-CBCA-1A89FCA47D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78466" y="5213257"/>
                  <a:ext cx="0" cy="52251"/>
                </a:xfrm>
                <a:prstGeom prst="line">
                  <a:avLst/>
                </a:prstGeom>
                <a:ln w="952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>
                  <a:extLst>
                    <a:ext uri="{FF2B5EF4-FFF2-40B4-BE49-F238E27FC236}">
                      <a16:creationId xmlns:a16="http://schemas.microsoft.com/office/drawing/2014/main" id="{F04FCB6E-B2E4-91C4-8D7A-8382AFB481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43494" y="5213257"/>
                  <a:ext cx="0" cy="52251"/>
                </a:xfrm>
                <a:prstGeom prst="line">
                  <a:avLst/>
                </a:prstGeom>
                <a:ln w="952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89">
                  <a:extLst>
                    <a:ext uri="{FF2B5EF4-FFF2-40B4-BE49-F238E27FC236}">
                      <a16:creationId xmlns:a16="http://schemas.microsoft.com/office/drawing/2014/main" id="{83753CC9-316F-E48A-2A3B-689EE31F90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08522" y="5213257"/>
                  <a:ext cx="0" cy="52251"/>
                </a:xfrm>
                <a:prstGeom prst="line">
                  <a:avLst/>
                </a:prstGeom>
                <a:ln w="952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>
                  <a:extLst>
                    <a:ext uri="{FF2B5EF4-FFF2-40B4-BE49-F238E27FC236}">
                      <a16:creationId xmlns:a16="http://schemas.microsoft.com/office/drawing/2014/main" id="{1F59F990-1658-028D-B29A-264F3CED44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83382" y="5213257"/>
                  <a:ext cx="0" cy="52251"/>
                </a:xfrm>
                <a:prstGeom prst="line">
                  <a:avLst/>
                </a:prstGeom>
                <a:ln w="952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CECADF01-5105-EC49-670E-01BFB81669F5}"/>
                  </a:ext>
                </a:extLst>
              </p:cNvPr>
              <p:cNvGrpSpPr/>
              <p:nvPr/>
            </p:nvGrpSpPr>
            <p:grpSpPr>
              <a:xfrm>
                <a:off x="3126027" y="5201541"/>
                <a:ext cx="836361" cy="47047"/>
                <a:chOff x="6383382" y="5213257"/>
                <a:chExt cx="825140" cy="52251"/>
              </a:xfrm>
            </p:grpSpPr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87504AF7-E443-A41C-EB4D-7D8888AF8C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48410" y="5213257"/>
                  <a:ext cx="0" cy="52251"/>
                </a:xfrm>
                <a:prstGeom prst="line">
                  <a:avLst/>
                </a:prstGeom>
                <a:ln w="952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48E9D2EB-B869-9020-5108-982394F736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13438" y="5213257"/>
                  <a:ext cx="0" cy="52251"/>
                </a:xfrm>
                <a:prstGeom prst="line">
                  <a:avLst/>
                </a:prstGeom>
                <a:ln w="952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4E244982-42F1-694C-F241-042068C641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78466" y="5213257"/>
                  <a:ext cx="0" cy="52251"/>
                </a:xfrm>
                <a:prstGeom prst="line">
                  <a:avLst/>
                </a:prstGeom>
                <a:ln w="952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FBB7EA10-25C8-20B1-F876-DD477F5AAD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43494" y="5213257"/>
                  <a:ext cx="0" cy="52251"/>
                </a:xfrm>
                <a:prstGeom prst="line">
                  <a:avLst/>
                </a:prstGeom>
                <a:ln w="952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1C5C8EAB-1B68-CB18-25B4-A7EB327AED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08522" y="5213257"/>
                  <a:ext cx="0" cy="52251"/>
                </a:xfrm>
                <a:prstGeom prst="line">
                  <a:avLst/>
                </a:prstGeom>
                <a:ln w="952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9956DB70-52BB-2D58-DAD6-E61A9C2FC4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83382" y="5213257"/>
                  <a:ext cx="0" cy="52251"/>
                </a:xfrm>
                <a:prstGeom prst="line">
                  <a:avLst/>
                </a:prstGeom>
                <a:ln w="952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919EF9A-0A5F-2837-1337-F59B8C658A60}"/>
                </a:ext>
              </a:extLst>
            </p:cNvPr>
            <p:cNvSpPr txBox="1"/>
            <p:nvPr/>
          </p:nvSpPr>
          <p:spPr>
            <a:xfrm>
              <a:off x="2949033" y="2397876"/>
              <a:ext cx="17390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b="1" dirty="0"/>
                <a:t>% gehinderden</a:t>
              </a:r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F669CDD3-20F8-46E3-5452-E2BB92B02F79}"/>
              </a:ext>
            </a:extLst>
          </p:cNvPr>
          <p:cNvSpPr txBox="1">
            <a:spLocks/>
          </p:cNvSpPr>
          <p:nvPr/>
        </p:nvSpPr>
        <p:spPr>
          <a:xfrm>
            <a:off x="838199" y="365126"/>
            <a:ext cx="10861793" cy="69519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L" sz="3200" dirty="0"/>
              <a:t>Geluid van windturbines geeft veel meer hinder dan ander geluid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43C7988-6F8A-A6F4-AEB8-39676EAA5D85}"/>
              </a:ext>
            </a:extLst>
          </p:cNvPr>
          <p:cNvGrpSpPr/>
          <p:nvPr/>
        </p:nvGrpSpPr>
        <p:grpSpPr>
          <a:xfrm>
            <a:off x="6012231" y="2003270"/>
            <a:ext cx="5687762" cy="4760382"/>
            <a:chOff x="1948286" y="222818"/>
            <a:chExt cx="7294776" cy="6132261"/>
          </a:xfrm>
        </p:grpSpPr>
        <p:pic>
          <p:nvPicPr>
            <p:cNvPr id="8" name="Picture 7" descr="A graph with lines and numbers&#10;&#10;AI-generated content may be incorrect.">
              <a:extLst>
                <a:ext uri="{FF2B5EF4-FFF2-40B4-BE49-F238E27FC236}">
                  <a16:creationId xmlns:a16="http://schemas.microsoft.com/office/drawing/2014/main" id="{A4945DFF-407F-F618-05BC-72A9D970C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48286" y="222818"/>
              <a:ext cx="7294776" cy="6132261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798AFAA-61BE-4AE6-57AC-2F344DF404BD}"/>
                </a:ext>
              </a:extLst>
            </p:cNvPr>
            <p:cNvSpPr/>
            <p:nvPr/>
          </p:nvSpPr>
          <p:spPr>
            <a:xfrm>
              <a:off x="3117669" y="4714183"/>
              <a:ext cx="3265713" cy="48483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CDFFC33-4ECD-1799-9975-549E12C999C7}"/>
                </a:ext>
              </a:extLst>
            </p:cNvPr>
            <p:cNvSpPr/>
            <p:nvPr/>
          </p:nvSpPr>
          <p:spPr>
            <a:xfrm>
              <a:off x="3117670" y="4483828"/>
              <a:ext cx="3595756" cy="72154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7A5D1E9-0C86-7C13-4158-A19D805B9CAF}"/>
                </a:ext>
              </a:extLst>
            </p:cNvPr>
            <p:cNvGrpSpPr/>
            <p:nvPr/>
          </p:nvGrpSpPr>
          <p:grpSpPr>
            <a:xfrm>
              <a:off x="3065780" y="4311651"/>
              <a:ext cx="45719" cy="887942"/>
              <a:chOff x="3054169" y="3419475"/>
              <a:chExt cx="73025" cy="904875"/>
            </a:xfrm>
          </p:grpSpPr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7CE393CE-F7D0-E79F-8225-206981E775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54169" y="4123269"/>
                <a:ext cx="73025" cy="0"/>
              </a:xfrm>
              <a:prstGeom prst="line">
                <a:avLst/>
              </a:prstGeom>
              <a:ln w="952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F3566DF8-1DEC-7990-DD73-A0A55AA3BB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54169" y="4324350"/>
                <a:ext cx="73025" cy="0"/>
              </a:xfrm>
              <a:prstGeom prst="line">
                <a:avLst/>
              </a:prstGeom>
              <a:ln w="952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11352059-D533-8E25-FF58-9D44F4ED43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54169" y="4022727"/>
                <a:ext cx="73025" cy="0"/>
              </a:xfrm>
              <a:prstGeom prst="line">
                <a:avLst/>
              </a:prstGeom>
              <a:ln w="952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0BFFAB3C-4DEC-36AF-57FE-4EAEA58FB1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54169" y="4223811"/>
                <a:ext cx="73025" cy="0"/>
              </a:xfrm>
              <a:prstGeom prst="line">
                <a:avLst/>
              </a:prstGeom>
              <a:ln w="952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6E340D56-BC86-6E14-6E46-2FC109DAE7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54169" y="3721101"/>
                <a:ext cx="73025" cy="0"/>
              </a:xfrm>
              <a:prstGeom prst="line">
                <a:avLst/>
              </a:prstGeom>
              <a:ln w="952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C53DB8DA-441E-2593-FF2B-12111F29D7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54169" y="3922185"/>
                <a:ext cx="73025" cy="0"/>
              </a:xfrm>
              <a:prstGeom prst="line">
                <a:avLst/>
              </a:prstGeom>
              <a:ln w="952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98F30BFF-8D30-6983-5A6B-D61A0D59C0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54169" y="3620559"/>
                <a:ext cx="73025" cy="0"/>
              </a:xfrm>
              <a:prstGeom prst="line">
                <a:avLst/>
              </a:prstGeom>
              <a:ln w="952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3B5B302B-81B0-119A-ED18-E4D04C55C9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54169" y="3821643"/>
                <a:ext cx="73025" cy="0"/>
              </a:xfrm>
              <a:prstGeom prst="line">
                <a:avLst/>
              </a:prstGeom>
              <a:ln w="952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AABD8467-05C3-9D36-B456-8651336ADD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54169" y="3419475"/>
                <a:ext cx="73025" cy="0"/>
              </a:xfrm>
              <a:prstGeom prst="line">
                <a:avLst/>
              </a:prstGeom>
              <a:ln w="952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5E13CC37-509A-AD2D-1A9D-BA296B257D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54169" y="3520017"/>
                <a:ext cx="73025" cy="0"/>
              </a:xfrm>
              <a:prstGeom prst="line">
                <a:avLst/>
              </a:prstGeom>
              <a:ln w="952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EB40445-6C15-243E-61E8-D4AC45EAEE4F}"/>
                </a:ext>
              </a:extLst>
            </p:cNvPr>
            <p:cNvGrpSpPr/>
            <p:nvPr/>
          </p:nvGrpSpPr>
          <p:grpSpPr>
            <a:xfrm>
              <a:off x="3065509" y="3409587"/>
              <a:ext cx="45719" cy="887942"/>
              <a:chOff x="3054169" y="3419475"/>
              <a:chExt cx="73025" cy="904875"/>
            </a:xfrm>
          </p:grpSpPr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258526BC-8AAD-51F9-4692-85B0D4FC24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54169" y="4123269"/>
                <a:ext cx="73025" cy="0"/>
              </a:xfrm>
              <a:prstGeom prst="line">
                <a:avLst/>
              </a:prstGeom>
              <a:ln w="952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F92BC976-3D70-FF45-1C21-E2A21EB1C6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54169" y="4324350"/>
                <a:ext cx="73025" cy="0"/>
              </a:xfrm>
              <a:prstGeom prst="line">
                <a:avLst/>
              </a:prstGeom>
              <a:ln w="952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0699E011-E0F6-8095-8256-2CE7F6E56F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54169" y="4022727"/>
                <a:ext cx="73025" cy="0"/>
              </a:xfrm>
              <a:prstGeom prst="line">
                <a:avLst/>
              </a:prstGeom>
              <a:ln w="952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49803BF9-3958-4508-B21E-317CEC6CD2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54169" y="4223811"/>
                <a:ext cx="73025" cy="0"/>
              </a:xfrm>
              <a:prstGeom prst="line">
                <a:avLst/>
              </a:prstGeom>
              <a:ln w="952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EAEA478D-6A7E-D48B-F008-509657A08D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54169" y="3721101"/>
                <a:ext cx="73025" cy="0"/>
              </a:xfrm>
              <a:prstGeom prst="line">
                <a:avLst/>
              </a:prstGeom>
              <a:ln w="952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4035F53F-7981-C5FC-8904-6B458745AA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54169" y="3922185"/>
                <a:ext cx="73025" cy="0"/>
              </a:xfrm>
              <a:prstGeom prst="line">
                <a:avLst/>
              </a:prstGeom>
              <a:ln w="952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3B4CBF6C-9153-B01A-70D7-4EA9E33EC6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54169" y="3620559"/>
                <a:ext cx="73025" cy="0"/>
              </a:xfrm>
              <a:prstGeom prst="line">
                <a:avLst/>
              </a:prstGeom>
              <a:ln w="952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67EB4E0C-FDA4-0235-F6BE-8CCA1553CC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54169" y="3821643"/>
                <a:ext cx="73025" cy="0"/>
              </a:xfrm>
              <a:prstGeom prst="line">
                <a:avLst/>
              </a:prstGeom>
              <a:ln w="952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8CA794FF-82FE-93B9-B783-49BC29FE5F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54169" y="3419475"/>
                <a:ext cx="73025" cy="0"/>
              </a:xfrm>
              <a:prstGeom prst="line">
                <a:avLst/>
              </a:prstGeom>
              <a:ln w="952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AC492262-51F2-65CB-5A40-C585A4558C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54169" y="3520017"/>
                <a:ext cx="73025" cy="0"/>
              </a:xfrm>
              <a:prstGeom prst="line">
                <a:avLst/>
              </a:prstGeom>
              <a:ln w="952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05FFC37-8DA7-FD8D-48D6-B48D36B3B69F}"/>
                </a:ext>
              </a:extLst>
            </p:cNvPr>
            <p:cNvGrpSpPr/>
            <p:nvPr/>
          </p:nvGrpSpPr>
          <p:grpSpPr>
            <a:xfrm>
              <a:off x="6388406" y="5213258"/>
              <a:ext cx="821286" cy="98659"/>
              <a:chOff x="6383382" y="5213257"/>
              <a:chExt cx="825140" cy="52251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857704F4-2DC7-1E56-88DC-6967BB58F1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48410" y="5213257"/>
                <a:ext cx="0" cy="52251"/>
              </a:xfrm>
              <a:prstGeom prst="line">
                <a:avLst/>
              </a:prstGeom>
              <a:ln w="952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05D883DE-59FC-BA3A-9DBD-72BE4C2F55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13438" y="5213257"/>
                <a:ext cx="0" cy="52251"/>
              </a:xfrm>
              <a:prstGeom prst="line">
                <a:avLst/>
              </a:prstGeom>
              <a:ln w="952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EF42F57A-8A75-C304-4469-4A25ACCB3D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78466" y="5213257"/>
                <a:ext cx="0" cy="52251"/>
              </a:xfrm>
              <a:prstGeom prst="line">
                <a:avLst/>
              </a:prstGeom>
              <a:ln w="952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284EBD14-49BC-B04D-CCC3-1F3BA6B25D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43494" y="5213257"/>
                <a:ext cx="0" cy="52251"/>
              </a:xfrm>
              <a:prstGeom prst="line">
                <a:avLst/>
              </a:prstGeom>
              <a:ln w="952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A2E8EE77-C23D-25CF-0D7D-92ADFC8E0A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08522" y="5213257"/>
                <a:ext cx="0" cy="52251"/>
              </a:xfrm>
              <a:prstGeom prst="line">
                <a:avLst/>
              </a:prstGeom>
              <a:ln w="952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3A1E03E1-1320-ED08-F312-A76A1FED0D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83382" y="5213257"/>
                <a:ext cx="0" cy="52251"/>
              </a:xfrm>
              <a:prstGeom prst="line">
                <a:avLst/>
              </a:prstGeom>
              <a:ln w="952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5CBC64D-7B72-7E4D-F70C-9B83256B14D4}"/>
                </a:ext>
              </a:extLst>
            </p:cNvPr>
            <p:cNvGrpSpPr/>
            <p:nvPr/>
          </p:nvGrpSpPr>
          <p:grpSpPr>
            <a:xfrm>
              <a:off x="5571138" y="5209909"/>
              <a:ext cx="821286" cy="98659"/>
              <a:chOff x="6383382" y="5213257"/>
              <a:chExt cx="825140" cy="52251"/>
            </a:xfrm>
          </p:grpSpPr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155360D6-77C2-5272-3842-0CAE692111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48410" y="5213257"/>
                <a:ext cx="0" cy="52251"/>
              </a:xfrm>
              <a:prstGeom prst="line">
                <a:avLst/>
              </a:prstGeom>
              <a:ln w="952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566B9819-83F7-B428-2939-C65ED375BF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13438" y="5213257"/>
                <a:ext cx="0" cy="52251"/>
              </a:xfrm>
              <a:prstGeom prst="line">
                <a:avLst/>
              </a:prstGeom>
              <a:ln w="952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55F4999D-D29C-DE21-4FD1-271D3E2B96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78466" y="5213257"/>
                <a:ext cx="0" cy="52251"/>
              </a:xfrm>
              <a:prstGeom prst="line">
                <a:avLst/>
              </a:prstGeom>
              <a:ln w="952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8C285542-4095-9E55-5C6E-DACC06A238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43494" y="5213257"/>
                <a:ext cx="0" cy="52251"/>
              </a:xfrm>
              <a:prstGeom prst="line">
                <a:avLst/>
              </a:prstGeom>
              <a:ln w="952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A59253E-8759-557B-AA83-2F6F12A2A5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08522" y="5213257"/>
                <a:ext cx="0" cy="52251"/>
              </a:xfrm>
              <a:prstGeom prst="line">
                <a:avLst/>
              </a:prstGeom>
              <a:ln w="952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35916939-CFB8-F2ED-CC42-45C924D3B6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83382" y="5213257"/>
                <a:ext cx="0" cy="52251"/>
              </a:xfrm>
              <a:prstGeom prst="line">
                <a:avLst/>
              </a:prstGeom>
              <a:ln w="952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5A7B4F8-30DB-4C45-58EF-E54A5A55716D}"/>
                </a:ext>
              </a:extLst>
            </p:cNvPr>
            <p:cNvSpPr txBox="1"/>
            <p:nvPr/>
          </p:nvSpPr>
          <p:spPr>
            <a:xfrm>
              <a:off x="5028457" y="518405"/>
              <a:ext cx="25113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b="1" dirty="0"/>
                <a:t>% ernstig gehinderden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24300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1F118-9A58-F22C-137B-2D801CEC9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A150A9-7800-A1E5-FBC8-F56192AE82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958" y="1311215"/>
            <a:ext cx="10515600" cy="5072332"/>
          </a:xfrm>
        </p:spPr>
        <p:txBody>
          <a:bodyPr>
            <a:no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NL" dirty="0"/>
              <a:t>Besluit gemeente Bronckhorst in december 2024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NL" dirty="0"/>
              <a:t>Toelichting op Plan-MER van de provincie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NL" dirty="0"/>
              <a:t>Wat betekent dit voor ons?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NL" b="1" dirty="0">
                <a:solidFill>
                  <a:srgbClr val="FF0000"/>
                </a:solidFill>
              </a:rPr>
              <a:t>Wat heeft Tegenwind gedaan en wat blijven we doen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NL" dirty="0"/>
              <a:t>Ervaringen van omwonenden Windpark Meeden</a:t>
            </a:r>
          </a:p>
          <a:p>
            <a:pPr>
              <a:lnSpc>
                <a:spcPct val="200000"/>
              </a:lnSpc>
            </a:pPr>
            <a:endParaRPr lang="en-NL" dirty="0"/>
          </a:p>
          <a:p>
            <a:pPr marL="914400" lvl="2" indent="0">
              <a:lnSpc>
                <a:spcPct val="200000"/>
              </a:lnSpc>
              <a:buNone/>
            </a:pPr>
            <a:endParaRPr lang="en-NL" sz="28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85251F1-2135-B437-BB28-3904285FE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09291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NL" sz="3200" dirty="0">
                <a:solidFill>
                  <a:schemeClr val="bg1"/>
                </a:solidFill>
              </a:rPr>
              <a:t>Agenda:</a:t>
            </a:r>
          </a:p>
        </p:txBody>
      </p:sp>
    </p:spTree>
    <p:extLst>
      <p:ext uri="{BB962C8B-B14F-4D97-AF65-F5344CB8AC3E}">
        <p14:creationId xmlns:p14="http://schemas.microsoft.com/office/powerpoint/2010/main" val="29022045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A874B4-2E53-F96F-2ECF-2A7917C865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CB128E0-F894-7759-B66C-F535CF131723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871200" cy="69519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L" dirty="0"/>
              <a:t>Wat hebben we gedaan sinds december 2024?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110B84-0C48-B05E-0201-6A492335C9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5658"/>
            <a:ext cx="10693400" cy="4906963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en-NL" dirty="0"/>
              <a:t>Contacten politiek (gemeente + provincie)</a:t>
            </a:r>
          </a:p>
          <a:p>
            <a:pPr>
              <a:lnSpc>
                <a:spcPct val="150000"/>
              </a:lnSpc>
            </a:pPr>
            <a:r>
              <a:rPr lang="en-NL" dirty="0"/>
              <a:t>Zienswijze op Plan-MER</a:t>
            </a:r>
          </a:p>
          <a:p>
            <a:pPr>
              <a:lnSpc>
                <a:spcPct val="150000"/>
              </a:lnSpc>
            </a:pPr>
            <a:r>
              <a:rPr lang="en-NL" dirty="0"/>
              <a:t>2 brieven naar provincie (CvdK, GS, PS)</a:t>
            </a:r>
          </a:p>
          <a:p>
            <a:pPr>
              <a:lnSpc>
                <a:spcPct val="150000"/>
              </a:lnSpc>
            </a:pPr>
            <a:r>
              <a:rPr lang="en-NL" dirty="0"/>
              <a:t>Gesprek nieuwe burgemeester</a:t>
            </a:r>
          </a:p>
          <a:p>
            <a:pPr>
              <a:lnSpc>
                <a:spcPct val="150000"/>
              </a:lnSpc>
            </a:pPr>
            <a:r>
              <a:rPr lang="en-NL" dirty="0"/>
              <a:t>Diverse Woo-verzoeken (enige manier om aan informatie te komen)</a:t>
            </a:r>
          </a:p>
          <a:p>
            <a:pPr>
              <a:lnSpc>
                <a:spcPct val="150000"/>
              </a:lnSpc>
            </a:pPr>
            <a:r>
              <a:rPr lang="en-NL" dirty="0"/>
              <a:t>Onderzoek naar alternatieven voortgezet</a:t>
            </a:r>
          </a:p>
          <a:p>
            <a:pPr>
              <a:lnSpc>
                <a:spcPct val="150000"/>
              </a:lnSpc>
            </a:pPr>
            <a:r>
              <a:rPr lang="en-NL" dirty="0"/>
              <a:t>Strategie- overleg met onze advocaat</a:t>
            </a:r>
          </a:p>
          <a:p>
            <a:pPr>
              <a:lnSpc>
                <a:spcPct val="150000"/>
              </a:lnSpc>
            </a:pPr>
            <a:r>
              <a:rPr lang="en-NL" dirty="0"/>
              <a:t>Fondsenwerving als voorbereiding op juridische procedures</a:t>
            </a:r>
          </a:p>
        </p:txBody>
      </p:sp>
    </p:spTree>
    <p:extLst>
      <p:ext uri="{BB962C8B-B14F-4D97-AF65-F5344CB8AC3E}">
        <p14:creationId xmlns:p14="http://schemas.microsoft.com/office/powerpoint/2010/main" val="25738539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7D49B-44A3-FA41-E416-CFB13030A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8423B0F-EBB7-2EEE-4B7B-A9A4A3A2E22E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871200" cy="69519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L" dirty="0"/>
              <a:t>Wat blijven we doen?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6BAE9-5B89-981D-61E4-308B62CD8D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5658"/>
            <a:ext cx="10693400" cy="4906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NL" b="1" dirty="0"/>
              <a:t>Nu al voorbereiden op juridische procedures bij Raad van State</a:t>
            </a:r>
          </a:p>
          <a:p>
            <a:pPr>
              <a:lnSpc>
                <a:spcPct val="150000"/>
              </a:lnSpc>
            </a:pPr>
            <a:r>
              <a:rPr lang="en-NL" dirty="0"/>
              <a:t>Ontwikkelingen en aanvragen van iniatiefnemers volgen</a:t>
            </a:r>
          </a:p>
          <a:p>
            <a:pPr>
              <a:lnSpc>
                <a:spcPct val="150000"/>
              </a:lnSpc>
            </a:pPr>
            <a:r>
              <a:rPr lang="en-NL" dirty="0"/>
              <a:t>Contacten onderhouden met de politiek</a:t>
            </a:r>
          </a:p>
          <a:p>
            <a:pPr>
              <a:lnSpc>
                <a:spcPct val="150000"/>
              </a:lnSpc>
            </a:pPr>
            <a:r>
              <a:rPr lang="en-NL" dirty="0"/>
              <a:t>Monitoren innovaties en alternatieven</a:t>
            </a:r>
          </a:p>
          <a:p>
            <a:pPr>
              <a:lnSpc>
                <a:spcPct val="150000"/>
              </a:lnSpc>
            </a:pPr>
            <a:r>
              <a:rPr lang="en-NL" dirty="0"/>
              <a:t>Doorgaan met fondsenwerving</a:t>
            </a:r>
          </a:p>
          <a:p>
            <a:pPr marL="0" indent="0">
              <a:lnSpc>
                <a:spcPct val="150000"/>
              </a:lnSpc>
              <a:buNone/>
            </a:pP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1716894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9D9AAF-F45C-BA3F-F9FE-B88B35842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FA15A-AF63-BDF9-9887-64CBD087F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958" y="1311215"/>
            <a:ext cx="10515600" cy="5072332"/>
          </a:xfrm>
        </p:spPr>
        <p:txBody>
          <a:bodyPr>
            <a:no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NL" dirty="0"/>
              <a:t>Besluit gemeente Bronckhorst in december 2024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NL" dirty="0"/>
              <a:t>Toelichting op Plan-MER van de provincie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NL" dirty="0"/>
              <a:t>Wat betekent dit voor ons?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NL" dirty="0"/>
              <a:t>Wat heeft Tegenwind gedaan en wat blijven we doen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NL" b="1" dirty="0">
                <a:solidFill>
                  <a:srgbClr val="FF0000"/>
                </a:solidFill>
              </a:rPr>
              <a:t>Ervaringen van omwonenden Windpark Meeden</a:t>
            </a:r>
          </a:p>
          <a:p>
            <a:pPr>
              <a:lnSpc>
                <a:spcPct val="200000"/>
              </a:lnSpc>
            </a:pPr>
            <a:endParaRPr lang="en-NL" dirty="0"/>
          </a:p>
          <a:p>
            <a:pPr marL="914400" lvl="2" indent="0">
              <a:lnSpc>
                <a:spcPct val="200000"/>
              </a:lnSpc>
              <a:buNone/>
            </a:pPr>
            <a:endParaRPr lang="en-NL" sz="28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D38D2C6-8D0C-D474-0095-EFC54734C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09291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NL" sz="3200" dirty="0">
                <a:solidFill>
                  <a:schemeClr val="bg1"/>
                </a:solidFill>
              </a:rPr>
              <a:t>Agenda:</a:t>
            </a:r>
          </a:p>
        </p:txBody>
      </p:sp>
    </p:spTree>
    <p:extLst>
      <p:ext uri="{BB962C8B-B14F-4D97-AF65-F5344CB8AC3E}">
        <p14:creationId xmlns:p14="http://schemas.microsoft.com/office/powerpoint/2010/main" val="7962315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E22BB3-E8F5-A23C-3A12-E7139CF53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43760"/>
            <a:ext cx="8443823" cy="59142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6F2EED-D790-B1F7-793B-273796FD5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4358"/>
            <a:ext cx="10515600" cy="622427"/>
          </a:xfrm>
        </p:spPr>
        <p:txBody>
          <a:bodyPr>
            <a:normAutofit/>
          </a:bodyPr>
          <a:lstStyle/>
          <a:p>
            <a:r>
              <a:rPr lang="en-NL" sz="3200" dirty="0"/>
              <a:t>Windpark Meeden</a:t>
            </a:r>
          </a:p>
        </p:txBody>
      </p:sp>
    </p:spTree>
    <p:extLst>
      <p:ext uri="{BB962C8B-B14F-4D97-AF65-F5344CB8AC3E}">
        <p14:creationId xmlns:p14="http://schemas.microsoft.com/office/powerpoint/2010/main" val="41642321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63323AE-F9A1-DF77-BFE7-DCAB920168F5}"/>
              </a:ext>
            </a:extLst>
          </p:cNvPr>
          <p:cNvSpPr txBox="1"/>
          <p:nvPr/>
        </p:nvSpPr>
        <p:spPr>
          <a:xfrm>
            <a:off x="877824" y="2418354"/>
            <a:ext cx="1232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/>
              <a:t>Situatie: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B98B78-7EBB-22EF-F815-B22EE611754D}"/>
              </a:ext>
            </a:extLst>
          </p:cNvPr>
          <p:cNvSpPr txBox="1"/>
          <p:nvPr/>
        </p:nvSpPr>
        <p:spPr>
          <a:xfrm>
            <a:off x="819912" y="4988304"/>
            <a:ext cx="180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/>
              <a:t>Wat vertellen omwonenden?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67E7EE4-DC19-2C81-DB52-72E570B9C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4358"/>
            <a:ext cx="10515600" cy="622427"/>
          </a:xfrm>
        </p:spPr>
        <p:txBody>
          <a:bodyPr>
            <a:normAutofit/>
          </a:bodyPr>
          <a:lstStyle/>
          <a:p>
            <a:r>
              <a:rPr lang="en-NL" sz="3200" dirty="0"/>
              <a:t>Windpark Meeden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8FC907-9E0D-67DA-51A9-40F5920F6D25}"/>
              </a:ext>
            </a:extLst>
          </p:cNvPr>
          <p:cNvSpPr/>
          <p:nvPr/>
        </p:nvSpPr>
        <p:spPr>
          <a:xfrm>
            <a:off x="2902011" y="1427671"/>
            <a:ext cx="8617788" cy="235069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L" dirty="0"/>
              <a:t>35 windturbines van 200 meter tiphoogte op 1 – 15, km afstand tot woningen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L" dirty="0"/>
              <a:t>Gemeente maakt bezwaar, doorgedrukt met landelijk inpassingsbesluit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2 </a:t>
            </a:r>
            <a:r>
              <a:rPr lang="en-GB" dirty="0" err="1"/>
              <a:t>verschillende</a:t>
            </a:r>
            <a:r>
              <a:rPr lang="en-GB" dirty="0"/>
              <a:t> </a:t>
            </a:r>
            <a:r>
              <a:rPr lang="en-GB" dirty="0" err="1"/>
              <a:t>eigenaren</a:t>
            </a:r>
            <a:r>
              <a:rPr lang="en-GB" dirty="0"/>
              <a:t>, 1 </a:t>
            </a:r>
            <a:r>
              <a:rPr lang="en-GB" dirty="0" err="1"/>
              <a:t>Japans</a:t>
            </a:r>
            <a:r>
              <a:rPr lang="en-GB" dirty="0"/>
              <a:t> </a:t>
            </a:r>
            <a:r>
              <a:rPr lang="en-GB" dirty="0" err="1"/>
              <a:t>waarmee</a:t>
            </a:r>
            <a:r>
              <a:rPr lang="en-GB" dirty="0"/>
              <a:t> </a:t>
            </a:r>
            <a:r>
              <a:rPr lang="en-GB" dirty="0" err="1"/>
              <a:t>geen</a:t>
            </a:r>
            <a:r>
              <a:rPr lang="en-GB" dirty="0"/>
              <a:t> contact </a:t>
            </a:r>
            <a:r>
              <a:rPr lang="en-GB" dirty="0" err="1"/>
              <a:t>mogelijk</a:t>
            </a:r>
            <a:endParaRPr lang="en-GB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 err="1"/>
              <a:t>Gemeente</a:t>
            </a:r>
            <a:r>
              <a:rPr lang="en-GB" dirty="0"/>
              <a:t> </a:t>
            </a:r>
            <a:r>
              <a:rPr lang="en-GB" dirty="0" err="1"/>
              <a:t>motie</a:t>
            </a:r>
            <a:r>
              <a:rPr lang="en-GB" dirty="0"/>
              <a:t> </a:t>
            </a:r>
            <a:r>
              <a:rPr lang="en-GB" dirty="0" err="1"/>
              <a:t>aangenomen</a:t>
            </a:r>
            <a:r>
              <a:rPr lang="en-GB" dirty="0"/>
              <a:t> om turbines ‘s </a:t>
            </a:r>
            <a:r>
              <a:rPr lang="en-GB" dirty="0" err="1"/>
              <a:t>nachts</a:t>
            </a:r>
            <a:r>
              <a:rPr lang="en-GB" dirty="0"/>
              <a:t> </a:t>
            </a:r>
            <a:r>
              <a:rPr lang="en-GB" dirty="0" err="1"/>
              <a:t>stil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zetten</a:t>
            </a:r>
            <a:r>
              <a:rPr lang="en-GB" dirty="0"/>
              <a:t>, maar </a:t>
            </a:r>
            <a:r>
              <a:rPr lang="en-GB" dirty="0" err="1"/>
              <a:t>geen</a:t>
            </a:r>
            <a:r>
              <a:rPr lang="en-GB" dirty="0"/>
              <a:t> geld (</a:t>
            </a:r>
            <a:r>
              <a:rPr lang="en-GB" dirty="0" err="1"/>
              <a:t>jaarlijkse</a:t>
            </a:r>
            <a:r>
              <a:rPr lang="en-GB" dirty="0"/>
              <a:t> Kosten 4 </a:t>
            </a:r>
            <a:r>
              <a:rPr lang="en-GB" dirty="0" err="1"/>
              <a:t>mio</a:t>
            </a:r>
            <a:r>
              <a:rPr lang="en-GB" dirty="0"/>
              <a:t>). </a:t>
            </a:r>
            <a:endParaRPr lang="en-NL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AD6BF5-1D47-EB15-841F-DA833870DC4D}"/>
              </a:ext>
            </a:extLst>
          </p:cNvPr>
          <p:cNvSpPr/>
          <p:nvPr/>
        </p:nvSpPr>
        <p:spPr>
          <a:xfrm>
            <a:off x="2902011" y="4505647"/>
            <a:ext cx="8617788" cy="161164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+/- 30% </a:t>
            </a:r>
            <a:r>
              <a:rPr lang="en-US" dirty="0" err="1"/>
              <a:t>inwoners</a:t>
            </a:r>
            <a:r>
              <a:rPr lang="en-US" dirty="0"/>
              <a:t> </a:t>
            </a:r>
            <a:r>
              <a:rPr lang="en-US" dirty="0" err="1"/>
              <a:t>ervaart</a:t>
            </a:r>
            <a:r>
              <a:rPr lang="en-US" dirty="0"/>
              <a:t> </a:t>
            </a:r>
            <a:r>
              <a:rPr lang="en-US" dirty="0" err="1"/>
              <a:t>overlast</a:t>
            </a:r>
            <a:r>
              <a:rPr lang="en-US" dirty="0"/>
              <a:t>, </a:t>
            </a:r>
            <a:r>
              <a:rPr lang="en-US" dirty="0" err="1"/>
              <a:t>zoals</a:t>
            </a:r>
            <a:r>
              <a:rPr lang="en-US" dirty="0"/>
              <a:t> 1-2 </a:t>
            </a:r>
            <a:r>
              <a:rPr lang="en-US" dirty="0" err="1"/>
              <a:t>keer</a:t>
            </a:r>
            <a:r>
              <a:rPr lang="en-US" dirty="0"/>
              <a:t> per week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slapen</a:t>
            </a:r>
            <a:endParaRPr lang="en-US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Mensen </a:t>
            </a:r>
            <a:r>
              <a:rPr lang="en-GB" dirty="0" err="1"/>
              <a:t>worden</a:t>
            </a:r>
            <a:r>
              <a:rPr lang="en-GB" dirty="0"/>
              <a:t> er </a:t>
            </a:r>
            <a:r>
              <a:rPr lang="en-GB" dirty="0" err="1"/>
              <a:t>gek</a:t>
            </a:r>
            <a:r>
              <a:rPr lang="en-GB" dirty="0"/>
              <a:t> van maar </a:t>
            </a:r>
            <a:r>
              <a:rPr lang="en-GB" dirty="0" err="1"/>
              <a:t>kunnen</a:t>
            </a:r>
            <a:r>
              <a:rPr lang="en-GB" dirty="0"/>
              <a:t> </a:t>
            </a:r>
            <a:r>
              <a:rPr lang="en-GB" dirty="0" err="1"/>
              <a:t>niet</a:t>
            </a:r>
            <a:r>
              <a:rPr lang="en-GB" dirty="0"/>
              <a:t> </a:t>
            </a:r>
            <a:r>
              <a:rPr lang="en-GB" dirty="0" err="1"/>
              <a:t>weg</a:t>
            </a:r>
            <a:r>
              <a:rPr lang="en-GB" dirty="0"/>
              <a:t>; </a:t>
            </a:r>
            <a:r>
              <a:rPr lang="en-GB" dirty="0" err="1"/>
              <a:t>kunnen</a:t>
            </a:r>
            <a:r>
              <a:rPr lang="en-GB" dirty="0"/>
              <a:t> huis </a:t>
            </a:r>
            <a:r>
              <a:rPr lang="en-GB" dirty="0" err="1"/>
              <a:t>niet</a:t>
            </a:r>
            <a:r>
              <a:rPr lang="en-GB" dirty="0"/>
              <a:t> </a:t>
            </a:r>
            <a:r>
              <a:rPr lang="en-GB" dirty="0" err="1"/>
              <a:t>verkopen</a:t>
            </a:r>
            <a:endParaRPr lang="en-US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 err="1"/>
              <a:t>Belangrijke</a:t>
            </a:r>
            <a:r>
              <a:rPr lang="en-GB" dirty="0"/>
              <a:t> </a:t>
            </a:r>
            <a:r>
              <a:rPr lang="en-GB" dirty="0" err="1"/>
              <a:t>oorzaak</a:t>
            </a:r>
            <a:r>
              <a:rPr lang="en-GB" dirty="0"/>
              <a:t> </a:t>
            </a:r>
            <a:r>
              <a:rPr lang="en-GB" dirty="0" err="1"/>
              <a:t>tonaal</a:t>
            </a:r>
            <a:r>
              <a:rPr lang="en-GB" dirty="0"/>
              <a:t> </a:t>
            </a:r>
            <a:r>
              <a:rPr lang="en-GB" dirty="0" err="1"/>
              <a:t>geluid</a:t>
            </a:r>
            <a:r>
              <a:rPr lang="en-GB" dirty="0"/>
              <a:t> (</a:t>
            </a:r>
            <a:r>
              <a:rPr lang="en-GB" dirty="0" err="1"/>
              <a:t>bromtoon</a:t>
            </a:r>
            <a:r>
              <a:rPr lang="en-GB" dirty="0"/>
              <a:t>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3721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3F64182-79D1-E988-8F23-413A70D9E01B}"/>
              </a:ext>
            </a:extLst>
          </p:cNvPr>
          <p:cNvSpPr txBox="1"/>
          <p:nvPr/>
        </p:nvSpPr>
        <p:spPr>
          <a:xfrm>
            <a:off x="936516" y="1170797"/>
            <a:ext cx="10277824" cy="5163529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Een </a:t>
            </a:r>
            <a:r>
              <a:rPr lang="en-GB" sz="2400" dirty="0" err="1"/>
              <a:t>derde</a:t>
            </a:r>
            <a:r>
              <a:rPr lang="en-GB" sz="2400" dirty="0"/>
              <a:t> van de </a:t>
            </a:r>
            <a:r>
              <a:rPr lang="en-GB" sz="2400" dirty="0" err="1"/>
              <a:t>mensen</a:t>
            </a:r>
            <a:r>
              <a:rPr lang="en-GB" sz="2400" dirty="0"/>
              <a:t> in </a:t>
            </a:r>
            <a:r>
              <a:rPr lang="en-GB" sz="2400" dirty="0" err="1"/>
              <a:t>Meeden</a:t>
            </a:r>
            <a:r>
              <a:rPr lang="en-GB" sz="2400" dirty="0"/>
              <a:t> </a:t>
            </a:r>
            <a:r>
              <a:rPr lang="en-GB" sz="2400" dirty="0" err="1"/>
              <a:t>ervaart</a:t>
            </a:r>
            <a:r>
              <a:rPr lang="en-GB" sz="2400" dirty="0"/>
              <a:t> hinder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Een </a:t>
            </a:r>
            <a:r>
              <a:rPr lang="en-GB" sz="2400" dirty="0" err="1"/>
              <a:t>echtpaar</a:t>
            </a:r>
            <a:r>
              <a:rPr lang="en-GB" sz="2400" dirty="0"/>
              <a:t> </a:t>
            </a:r>
            <a:r>
              <a:rPr lang="en-GB" sz="2400" dirty="0" err="1"/>
              <a:t>heeft</a:t>
            </a:r>
            <a:r>
              <a:rPr lang="en-GB" sz="2400" dirty="0"/>
              <a:t> in </a:t>
            </a:r>
            <a:r>
              <a:rPr lang="en-GB" sz="2400" dirty="0" err="1"/>
              <a:t>hun</a:t>
            </a:r>
            <a:r>
              <a:rPr lang="en-GB" sz="2400" dirty="0"/>
              <a:t> </a:t>
            </a:r>
            <a:r>
              <a:rPr lang="en-GB" sz="2400" dirty="0" err="1"/>
              <a:t>woning</a:t>
            </a:r>
            <a:r>
              <a:rPr lang="en-GB" sz="2400" dirty="0"/>
              <a:t> </a:t>
            </a:r>
            <a:r>
              <a:rPr lang="en-GB" sz="2400" dirty="0" err="1"/>
              <a:t>een</a:t>
            </a:r>
            <a:r>
              <a:rPr lang="en-GB" sz="2400" dirty="0"/>
              <a:t> </a:t>
            </a:r>
            <a:r>
              <a:rPr lang="en-GB" sz="2400" dirty="0" err="1"/>
              <a:t>geluiddichte</a:t>
            </a:r>
            <a:r>
              <a:rPr lang="en-GB" sz="2400" dirty="0"/>
              <a:t> </a:t>
            </a:r>
            <a:r>
              <a:rPr lang="en-GB" sz="2400" dirty="0" err="1"/>
              <a:t>kast</a:t>
            </a:r>
            <a:r>
              <a:rPr lang="en-GB" sz="2400" dirty="0"/>
              <a:t> laten </a:t>
            </a:r>
            <a:r>
              <a:rPr lang="en-GB" sz="2400" dirty="0" err="1"/>
              <a:t>bouwen</a:t>
            </a:r>
            <a:endParaRPr lang="en-GB" sz="2400" dirty="0"/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400" dirty="0" err="1"/>
              <a:t>Anderen</a:t>
            </a:r>
            <a:r>
              <a:rPr lang="en-GB" sz="2400" dirty="0"/>
              <a:t> </a:t>
            </a:r>
            <a:r>
              <a:rPr lang="en-GB" sz="2400" dirty="0" err="1"/>
              <a:t>gaan</a:t>
            </a:r>
            <a:r>
              <a:rPr lang="en-GB" sz="2400" dirty="0"/>
              <a:t> </a:t>
            </a:r>
            <a:r>
              <a:rPr lang="en-GB" sz="2400" dirty="0" err="1"/>
              <a:t>regelmatig</a:t>
            </a:r>
            <a:r>
              <a:rPr lang="en-GB" sz="2400" dirty="0"/>
              <a:t> </a:t>
            </a:r>
            <a:r>
              <a:rPr lang="en-GB" sz="2400" dirty="0" err="1"/>
              <a:t>ergens</a:t>
            </a:r>
            <a:r>
              <a:rPr lang="en-GB" sz="2400" dirty="0"/>
              <a:t> </a:t>
            </a:r>
            <a:r>
              <a:rPr lang="en-GB" sz="2400" dirty="0" err="1"/>
              <a:t>anders</a:t>
            </a:r>
            <a:r>
              <a:rPr lang="en-GB" sz="2400" dirty="0"/>
              <a:t> </a:t>
            </a:r>
            <a:r>
              <a:rPr lang="en-GB" sz="2400" dirty="0" err="1"/>
              <a:t>slapen</a:t>
            </a:r>
            <a:endParaRPr lang="en-GB" sz="2400" dirty="0"/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Mensen </a:t>
            </a:r>
            <a:r>
              <a:rPr lang="en-GB" sz="2400" dirty="0" err="1"/>
              <a:t>worden</a:t>
            </a:r>
            <a:r>
              <a:rPr lang="en-GB" sz="2400" dirty="0"/>
              <a:t> </a:t>
            </a:r>
            <a:r>
              <a:rPr lang="en-GB" sz="2400" dirty="0" err="1"/>
              <a:t>gillend</a:t>
            </a:r>
            <a:r>
              <a:rPr lang="en-GB" sz="2400" dirty="0"/>
              <a:t> </a:t>
            </a:r>
            <a:r>
              <a:rPr lang="en-GB" sz="2400" dirty="0" err="1"/>
              <a:t>gek</a:t>
            </a:r>
            <a:r>
              <a:rPr lang="en-GB" sz="2400" dirty="0"/>
              <a:t> van de </a:t>
            </a:r>
            <a:r>
              <a:rPr lang="en-GB" sz="2400" dirty="0" err="1"/>
              <a:t>windturbines</a:t>
            </a:r>
            <a:endParaRPr lang="en-GB" sz="2400" dirty="0"/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Hij </a:t>
            </a:r>
            <a:r>
              <a:rPr lang="en-GB" sz="2400" dirty="0" err="1"/>
              <a:t>ziet</a:t>
            </a:r>
            <a:r>
              <a:rPr lang="en-GB" sz="2400" dirty="0"/>
              <a:t> </a:t>
            </a:r>
            <a:r>
              <a:rPr lang="en-GB" sz="2400" dirty="0" err="1"/>
              <a:t>ruzies</a:t>
            </a:r>
            <a:r>
              <a:rPr lang="en-GB" sz="2400" dirty="0"/>
              <a:t>, </a:t>
            </a:r>
            <a:r>
              <a:rPr lang="en-GB" sz="2400" dirty="0" err="1"/>
              <a:t>depressies</a:t>
            </a:r>
            <a:r>
              <a:rPr lang="en-GB" sz="2400" dirty="0"/>
              <a:t> </a:t>
            </a:r>
            <a:r>
              <a:rPr lang="en-GB" sz="2400" dirty="0" err="1"/>
              <a:t>en</a:t>
            </a:r>
            <a:r>
              <a:rPr lang="en-GB" sz="2400" dirty="0"/>
              <a:t> </a:t>
            </a:r>
            <a:r>
              <a:rPr lang="en-GB" sz="2400" dirty="0" err="1"/>
              <a:t>suïcidale</a:t>
            </a:r>
            <a:r>
              <a:rPr lang="en-GB" sz="2400" dirty="0"/>
              <a:t> </a:t>
            </a:r>
            <a:r>
              <a:rPr lang="en-GB" sz="2400" dirty="0" err="1"/>
              <a:t>neigingen</a:t>
            </a:r>
            <a:endParaRPr lang="en-GB" sz="2400" dirty="0"/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400" u="sng" dirty="0"/>
              <a:t>'Maar </a:t>
            </a:r>
            <a:r>
              <a:rPr lang="en-GB" sz="2400" u="sng" dirty="0" err="1"/>
              <a:t>ondanks</a:t>
            </a:r>
            <a:r>
              <a:rPr lang="en-GB" sz="2400" u="sng" dirty="0"/>
              <a:t> alle </a:t>
            </a:r>
            <a:r>
              <a:rPr lang="en-GB" sz="2400" u="sng" dirty="0" err="1"/>
              <a:t>noodkreten</a:t>
            </a:r>
            <a:r>
              <a:rPr lang="en-GB" sz="2400" u="sng" dirty="0"/>
              <a:t> </a:t>
            </a:r>
            <a:r>
              <a:rPr lang="en-GB" sz="2400" u="sng" dirty="0" err="1"/>
              <a:t>aan</a:t>
            </a:r>
            <a:r>
              <a:rPr lang="en-GB" sz="2400" u="sng" dirty="0"/>
              <a:t> de </a:t>
            </a:r>
            <a:r>
              <a:rPr lang="en-GB" sz="2400" u="sng" dirty="0" err="1"/>
              <a:t>politiek</a:t>
            </a:r>
            <a:r>
              <a:rPr lang="en-GB" sz="2400" u="sng" dirty="0"/>
              <a:t>, </a:t>
            </a:r>
            <a:r>
              <a:rPr lang="en-GB" sz="2400" u="sng" dirty="0" err="1"/>
              <a:t>verbetert</a:t>
            </a:r>
            <a:r>
              <a:rPr lang="en-GB" sz="2400" u="sng" dirty="0"/>
              <a:t> er </a:t>
            </a:r>
            <a:r>
              <a:rPr lang="en-GB" sz="2400" u="sng" dirty="0" err="1"/>
              <a:t>niets</a:t>
            </a:r>
            <a:r>
              <a:rPr lang="en-GB" sz="2400" u="sng" dirty="0"/>
              <a:t>. Als arts </a:t>
            </a:r>
            <a:r>
              <a:rPr lang="en-GB" sz="2400" u="sng" dirty="0" err="1"/>
              <a:t>voel</a:t>
            </a:r>
            <a:r>
              <a:rPr lang="en-GB" sz="2400" u="sng" dirty="0"/>
              <a:t> </a:t>
            </a:r>
            <a:r>
              <a:rPr lang="en-GB" sz="2400" u="sng" dirty="0" err="1"/>
              <a:t>ik</a:t>
            </a:r>
            <a:r>
              <a:rPr lang="en-GB" sz="2400" u="sng" dirty="0"/>
              <a:t> me </a:t>
            </a:r>
            <a:r>
              <a:rPr lang="en-GB" sz="2400" u="sng" dirty="0" err="1"/>
              <a:t>machteloos</a:t>
            </a:r>
            <a:endParaRPr lang="en-NL" sz="24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682E64B-07E0-BFB5-B280-424F0633E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4358"/>
            <a:ext cx="10515600" cy="622427"/>
          </a:xfrm>
        </p:spPr>
        <p:txBody>
          <a:bodyPr>
            <a:normAutofit/>
          </a:bodyPr>
          <a:lstStyle/>
          <a:p>
            <a:r>
              <a:rPr lang="en-NL" sz="3200" dirty="0"/>
              <a:t>Ervaringen huisarts Pet uit Meeden</a:t>
            </a:r>
          </a:p>
        </p:txBody>
      </p:sp>
    </p:spTree>
    <p:extLst>
      <p:ext uri="{BB962C8B-B14F-4D97-AF65-F5344CB8AC3E}">
        <p14:creationId xmlns:p14="http://schemas.microsoft.com/office/powerpoint/2010/main" val="15088464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ABF9A62-E880-382E-31AC-5719842CE0F3}"/>
              </a:ext>
            </a:extLst>
          </p:cNvPr>
          <p:cNvSpPr txBox="1">
            <a:spLocks/>
          </p:cNvSpPr>
          <p:nvPr/>
        </p:nvSpPr>
        <p:spPr>
          <a:xfrm>
            <a:off x="481409" y="156902"/>
            <a:ext cx="11439042" cy="7858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L" dirty="0"/>
              <a:t>Dank voor uw aandacht, uw steun is welkom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8101C3-4A82-20D0-F8C2-F9931099EE22}"/>
              </a:ext>
            </a:extLst>
          </p:cNvPr>
          <p:cNvSpPr txBox="1"/>
          <p:nvPr/>
        </p:nvSpPr>
        <p:spPr>
          <a:xfrm>
            <a:off x="481409" y="2764226"/>
            <a:ext cx="6100762" cy="2129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i="0" u="none" strike="noStrike" dirty="0">
                <a:solidFill>
                  <a:srgbClr val="333333"/>
                </a:solidFill>
                <a:effectLst/>
                <a:latin typeface="Ubuntu" panose="020F0502020204030204" pitchFamily="34" charset="0"/>
              </a:rPr>
              <a:t>Website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Ubuntu" panose="020F0502020204030204" pitchFamily="34" charset="0"/>
              </a:rPr>
              <a:t>: 	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Ubuntu" panose="020F0502020204030204" pitchFamily="34" charset="0"/>
              </a:rPr>
              <a:t>www.tegenwindkeppeleneldrik.nl</a:t>
            </a:r>
            <a:br>
              <a:rPr lang="en-GB" dirty="0"/>
            </a:br>
            <a:r>
              <a:rPr lang="en-GB" b="1" i="0" u="none" strike="noStrike" dirty="0">
                <a:solidFill>
                  <a:srgbClr val="333333"/>
                </a:solidFill>
                <a:effectLst/>
                <a:latin typeface="Ubuntu" panose="020F0502020204030204" pitchFamily="34" charset="0"/>
              </a:rPr>
              <a:t>Mail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Ubuntu" panose="020F0502020204030204" pitchFamily="34" charset="0"/>
              </a:rPr>
              <a:t>: 		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Ubuntu" panose="020F0502020204030204" pitchFamily="34" charset="0"/>
              </a:rPr>
              <a:t>tegenwindkeppeleneldrik@gmail.com</a:t>
            </a:r>
            <a:br>
              <a:rPr lang="en-GB" dirty="0"/>
            </a:br>
            <a:r>
              <a:rPr lang="en-GB" b="1" i="0" u="none" strike="noStrike" dirty="0">
                <a:solidFill>
                  <a:srgbClr val="333333"/>
                </a:solidFill>
                <a:effectLst/>
                <a:latin typeface="Ubuntu" panose="020F0502020204030204" pitchFamily="34" charset="0"/>
              </a:rPr>
              <a:t>Facebook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Ubuntu" panose="020F0502020204030204" pitchFamily="34" charset="0"/>
              </a:rPr>
              <a:t>: 	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Ubuntu" panose="020F0502020204030204" pitchFamily="34" charset="0"/>
              </a:rPr>
              <a:t>Tegenwind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Ubuntu" panose="020F0502020204030204" pitchFamily="34" charset="0"/>
              </a:rPr>
              <a:t>-Keppel-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Ubuntu" panose="020F0502020204030204" pitchFamily="34" charset="0"/>
              </a:rPr>
              <a:t>en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Ubuntu" panose="020F0502020204030204" pitchFamily="34" charset="0"/>
              </a:rPr>
              <a:t>-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Ubuntu" panose="020F0502020204030204" pitchFamily="34" charset="0"/>
              </a:rPr>
              <a:t>Eldrik</a:t>
            </a:r>
            <a:br>
              <a:rPr lang="en-GB" dirty="0"/>
            </a:br>
            <a:r>
              <a:rPr lang="en-GB" b="1" i="0" u="none" strike="noStrike" dirty="0">
                <a:solidFill>
                  <a:srgbClr val="333333"/>
                </a:solidFill>
                <a:effectLst/>
                <a:latin typeface="Ubuntu" panose="020F0502020204030204" pitchFamily="34" charset="0"/>
              </a:rPr>
              <a:t>Instagram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Ubuntu" panose="020F0502020204030204" pitchFamily="34" charset="0"/>
              </a:rPr>
              <a:t>: 	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Ubuntu" panose="020F0502020204030204" pitchFamily="34" charset="0"/>
              </a:rPr>
              <a:t>tegenwindkeppeleneldrik</a:t>
            </a:r>
            <a:endParaRPr lang="en-GB" b="0" i="0" u="none" strike="noStrike" dirty="0">
              <a:solidFill>
                <a:srgbClr val="333333"/>
              </a:solidFill>
              <a:effectLst/>
              <a:latin typeface="Ubuntu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b="1" dirty="0"/>
              <a:t>Bank</a:t>
            </a:r>
            <a:r>
              <a:rPr lang="en-GB" dirty="0"/>
              <a:t>: 		NL54 RABO 0347 0015 48</a:t>
            </a:r>
            <a:endParaRPr lang="nl-NL" dirty="0"/>
          </a:p>
        </p:txBody>
      </p:sp>
      <p:pic>
        <p:nvPicPr>
          <p:cNvPr id="2" name="Afbeelding 3" descr="Afbeelding met schermopname, tekst, patroon, plein&#10;&#10;Automatisch gegenereerde beschrijving">
            <a:extLst>
              <a:ext uri="{FF2B5EF4-FFF2-40B4-BE49-F238E27FC236}">
                <a16:creationId xmlns:a16="http://schemas.microsoft.com/office/drawing/2014/main" id="{D9DE8987-7046-F40A-C986-2449E64BEC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22" y="2458965"/>
            <a:ext cx="2600765" cy="299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724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F4852-9215-4544-13DB-B0BFBB07F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3442"/>
            <a:ext cx="10515600" cy="695190"/>
          </a:xfrm>
        </p:spPr>
        <p:txBody>
          <a:bodyPr>
            <a:normAutofit/>
          </a:bodyPr>
          <a:lstStyle/>
          <a:p>
            <a:r>
              <a:rPr lang="en-NL" sz="3200" dirty="0"/>
              <a:t>Besluit gemeente Bronckhorst december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8D3A6-E495-2E90-6101-4EEF420A4C5E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tx2">
              <a:lumMod val="10000"/>
              <a:lumOff val="90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NL" sz="2400" dirty="0"/>
              <a:t>Ondanks dat we vorig jaar 3 keer hebben ingesproken en in totaal 9 keer naar het  gemeentehuis zijn gegaan, besluit de gemeente in december op initiatief van D66 om:</a:t>
            </a:r>
          </a:p>
          <a:p>
            <a:pPr>
              <a:lnSpc>
                <a:spcPct val="150000"/>
              </a:lnSpc>
            </a:pPr>
            <a:r>
              <a:rPr lang="en-NL" sz="2400" dirty="0"/>
              <a:t>Moratorium op wind niet te verlengen</a:t>
            </a:r>
          </a:p>
          <a:p>
            <a:pPr>
              <a:lnSpc>
                <a:spcPct val="150000"/>
              </a:lnSpc>
            </a:pPr>
            <a:r>
              <a:rPr lang="en-NL" sz="2400" dirty="0"/>
              <a:t>Restricties van hoogte en afstand te laten vervallen</a:t>
            </a:r>
          </a:p>
          <a:p>
            <a:pPr>
              <a:lnSpc>
                <a:spcPct val="150000"/>
              </a:lnSpc>
            </a:pPr>
            <a:r>
              <a:rPr lang="en-NL" sz="2400" dirty="0"/>
              <a:t>Rapport EnergyWatch te onderschrijven </a:t>
            </a:r>
            <a:r>
              <a:rPr lang="en-NL" sz="2400" dirty="0">
                <a:sym typeface="Wingdings" pitchFamily="2" charset="2"/>
              </a:rPr>
              <a:t> keuze voor uitsluitend wind</a:t>
            </a:r>
            <a:endParaRPr lang="en-NL" sz="2400" dirty="0"/>
          </a:p>
          <a:p>
            <a:pPr>
              <a:lnSpc>
                <a:spcPct val="150000"/>
              </a:lnSpc>
            </a:pPr>
            <a:r>
              <a:rPr lang="en-NL" sz="2400" dirty="0">
                <a:solidFill>
                  <a:srgbClr val="FF0000"/>
                </a:solidFill>
              </a:rPr>
              <a:t>Eldrik te handhaven als enig zoekgebied tenzij:</a:t>
            </a:r>
          </a:p>
          <a:p>
            <a:pPr lvl="1">
              <a:lnSpc>
                <a:spcPct val="150000"/>
              </a:lnSpc>
            </a:pPr>
            <a:r>
              <a:rPr lang="en-NL" sz="2000" dirty="0">
                <a:solidFill>
                  <a:srgbClr val="FF0000"/>
                </a:solidFill>
              </a:rPr>
              <a:t>Komst laagvlieggebied</a:t>
            </a:r>
          </a:p>
          <a:p>
            <a:pPr lvl="1">
              <a:lnSpc>
                <a:spcPct val="150000"/>
              </a:lnSpc>
            </a:pPr>
            <a:r>
              <a:rPr lang="en-NL" sz="2000" dirty="0">
                <a:solidFill>
                  <a:srgbClr val="FF0000"/>
                </a:solidFill>
              </a:rPr>
              <a:t>Eldrik wordt uitgesloten door Plan-MER</a:t>
            </a:r>
          </a:p>
          <a:p>
            <a:pPr>
              <a:lnSpc>
                <a:spcPct val="150000"/>
              </a:lnSpc>
            </a:pPr>
            <a:endParaRPr lang="en-NL" sz="2400" dirty="0"/>
          </a:p>
        </p:txBody>
      </p:sp>
    </p:spTree>
    <p:extLst>
      <p:ext uri="{BB962C8B-B14F-4D97-AF65-F5344CB8AC3E}">
        <p14:creationId xmlns:p14="http://schemas.microsoft.com/office/powerpoint/2010/main" val="1581543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56131B-CE41-A52C-8334-7D7315C2AC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map of the netherlands&#10;&#10;AI-generated content may be incorrect.">
            <a:extLst>
              <a:ext uri="{FF2B5EF4-FFF2-40B4-BE49-F238E27FC236}">
                <a16:creationId xmlns:a16="http://schemas.microsoft.com/office/drawing/2014/main" id="{E8BA2DCD-1131-2D5A-1DC8-5E86FC393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7625" y="209008"/>
            <a:ext cx="6309503" cy="6670766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ED4173B-69D5-604D-F9C2-8B198292B4CE}"/>
              </a:ext>
            </a:extLst>
          </p:cNvPr>
          <p:cNvCxnSpPr>
            <a:cxnSpLocks/>
          </p:cNvCxnSpPr>
          <p:nvPr/>
        </p:nvCxnSpPr>
        <p:spPr>
          <a:xfrm>
            <a:off x="6095998" y="695190"/>
            <a:ext cx="0" cy="616281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1B3849E8-89BC-3CE6-DA7C-389706FC5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783"/>
            <a:ext cx="10515600" cy="69519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NL" sz="3200" dirty="0"/>
              <a:t>Laagvlieggebied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59F2BE-EB8D-E945-44A8-73E36530E593}"/>
              </a:ext>
            </a:extLst>
          </p:cNvPr>
          <p:cNvSpPr txBox="1"/>
          <p:nvPr/>
        </p:nvSpPr>
        <p:spPr>
          <a:xfrm>
            <a:off x="773912" y="1375576"/>
            <a:ext cx="4898002" cy="3279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NL" sz="2000" dirty="0"/>
              <a:t>Datum besluitvorming nog niet duidelijk, mogelijk voor de zomer in het kabinet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NL" sz="2000" dirty="0"/>
              <a:t>Afbakening gebied nog niet duidelijk, maar Eldrik ligt ongeveer op de rand (zie kaartje)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n-NL" sz="2000" dirty="0"/>
          </a:p>
        </p:txBody>
      </p:sp>
    </p:spTree>
    <p:extLst>
      <p:ext uri="{BB962C8B-B14F-4D97-AF65-F5344CB8AC3E}">
        <p14:creationId xmlns:p14="http://schemas.microsoft.com/office/powerpoint/2010/main" val="256070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5B81EC-A083-74F6-F8AD-3E29181E0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8D66BB-3707-C535-C5C9-60CB8E50A4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958" y="1311215"/>
            <a:ext cx="10515600" cy="5072332"/>
          </a:xfrm>
        </p:spPr>
        <p:txBody>
          <a:bodyPr>
            <a:no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NL" dirty="0"/>
              <a:t>Besluit gemeente Bronckhorst in december 2024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NL" b="1" dirty="0">
                <a:solidFill>
                  <a:srgbClr val="FF0000"/>
                </a:solidFill>
              </a:rPr>
              <a:t>Toelichting op Plan-MER van de provincie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NL" dirty="0"/>
              <a:t>Wat betekent dit voor ons?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NL" dirty="0"/>
              <a:t>Wat heeft Tegenwind gedaan en wat blijven we doen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NL" dirty="0"/>
              <a:t>Ervaringen van omwonenden Windpark Meeden</a:t>
            </a:r>
          </a:p>
          <a:p>
            <a:pPr>
              <a:lnSpc>
                <a:spcPct val="200000"/>
              </a:lnSpc>
            </a:pPr>
            <a:endParaRPr lang="en-NL" dirty="0"/>
          </a:p>
          <a:p>
            <a:pPr marL="914400" lvl="2" indent="0">
              <a:lnSpc>
                <a:spcPct val="200000"/>
              </a:lnSpc>
              <a:buNone/>
            </a:pPr>
            <a:endParaRPr lang="en-NL" sz="28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95EC38A-CFBA-CC74-0A2F-671936335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09291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NL" sz="3200" dirty="0">
                <a:solidFill>
                  <a:schemeClr val="bg1"/>
                </a:solidFill>
              </a:rPr>
              <a:t>Agenda:</a:t>
            </a:r>
          </a:p>
        </p:txBody>
      </p:sp>
    </p:spTree>
    <p:extLst>
      <p:ext uri="{BB962C8B-B14F-4D97-AF65-F5344CB8AC3E}">
        <p14:creationId xmlns:p14="http://schemas.microsoft.com/office/powerpoint/2010/main" val="3716671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4A001-B6FE-9507-6F9F-0C747B2C4D10}"/>
              </a:ext>
            </a:extLst>
          </p:cNvPr>
          <p:cNvSpPr txBox="1">
            <a:spLocks/>
          </p:cNvSpPr>
          <p:nvPr/>
        </p:nvSpPr>
        <p:spPr>
          <a:xfrm>
            <a:off x="838200" y="155165"/>
            <a:ext cx="10515600" cy="695190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L" sz="3200" dirty="0"/>
              <a:t>Plan-MER, toelichting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9DFA68-D5FD-B955-D849-EAEDD2BBB7BB}"/>
              </a:ext>
            </a:extLst>
          </p:cNvPr>
          <p:cNvSpPr/>
          <p:nvPr/>
        </p:nvSpPr>
        <p:spPr>
          <a:xfrm>
            <a:off x="3386906" y="1138687"/>
            <a:ext cx="8353648" cy="2345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L" sz="2400" dirty="0">
                <a:solidFill>
                  <a:schemeClr val="bg1"/>
                </a:solidFill>
              </a:rPr>
              <a:t>Hoofd document (256 </a:t>
            </a:r>
            <a:r>
              <a:rPr lang="en-GB" sz="2400" dirty="0">
                <a:solidFill>
                  <a:schemeClr val="bg1"/>
                </a:solidFill>
              </a:rPr>
              <a:t>P</a:t>
            </a:r>
            <a:r>
              <a:rPr lang="en-NL" sz="2400" dirty="0">
                <a:solidFill>
                  <a:schemeClr val="bg1"/>
                </a:solidFill>
              </a:rPr>
              <a:t>agina’s)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L" sz="2400" dirty="0">
                <a:solidFill>
                  <a:schemeClr val="bg1"/>
                </a:solidFill>
              </a:rPr>
              <a:t>Regionale aanvullingen o.a. over RES-regio Achterhoek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L" sz="2400" dirty="0">
                <a:solidFill>
                  <a:schemeClr val="bg1"/>
                </a:solidFill>
              </a:rPr>
              <a:t>Basis docum</a:t>
            </a:r>
            <a:r>
              <a:rPr lang="en-GB" sz="2400" dirty="0" err="1">
                <a:solidFill>
                  <a:schemeClr val="bg1"/>
                </a:solidFill>
              </a:rPr>
              <a:t>en</a:t>
            </a:r>
            <a:r>
              <a:rPr lang="en-NL" sz="2400" dirty="0">
                <a:solidFill>
                  <a:schemeClr val="bg1"/>
                </a:solidFill>
              </a:rPr>
              <a:t>t voor provinciaal windbeleid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L" sz="2400" dirty="0">
                <a:solidFill>
                  <a:schemeClr val="bg1"/>
                </a:solidFill>
              </a:rPr>
              <a:t>Europese vereiste voor besluitvorming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7EFC74-2C51-D973-6CE8-BB911082E3AC}"/>
              </a:ext>
            </a:extLst>
          </p:cNvPr>
          <p:cNvSpPr txBox="1"/>
          <p:nvPr/>
        </p:nvSpPr>
        <p:spPr>
          <a:xfrm>
            <a:off x="932688" y="1335024"/>
            <a:ext cx="1718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b="1" dirty="0"/>
              <a:t>Wat is het?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FDA04A-9EB7-FD42-4743-23B8486B30E2}"/>
              </a:ext>
            </a:extLst>
          </p:cNvPr>
          <p:cNvSpPr txBox="1"/>
          <p:nvPr/>
        </p:nvSpPr>
        <p:spPr>
          <a:xfrm>
            <a:off x="1085088" y="3846576"/>
            <a:ext cx="1152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b="1" dirty="0"/>
              <a:t>Proces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6B9D2E-DBE8-91BB-2837-34410029BBE7}"/>
              </a:ext>
            </a:extLst>
          </p:cNvPr>
          <p:cNvSpPr/>
          <p:nvPr/>
        </p:nvSpPr>
        <p:spPr>
          <a:xfrm>
            <a:off x="3386906" y="3772511"/>
            <a:ext cx="8353648" cy="2800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bg1"/>
                </a:solidFill>
              </a:rPr>
              <a:t>Jan/feb 2025 te</a:t>
            </a:r>
            <a:r>
              <a:rPr lang="en-NL" sz="2400" dirty="0">
                <a:solidFill>
                  <a:schemeClr val="bg1"/>
                </a:solidFill>
              </a:rPr>
              <a:t>r inzagelegging, en mogelijkheid indienen zienswijzes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L" sz="2400" dirty="0">
                <a:solidFill>
                  <a:schemeClr val="bg1"/>
                </a:solidFill>
              </a:rPr>
              <a:t>Nu: Verwerking zienswijzes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L" sz="2400" dirty="0">
                <a:solidFill>
                  <a:schemeClr val="bg1"/>
                </a:solidFill>
              </a:rPr>
              <a:t>Dit jaar?: Definitieve versie en provinciaal besluit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L" sz="2400" dirty="0">
                <a:solidFill>
                  <a:srgbClr val="FFFF00"/>
                </a:solidFill>
              </a:rPr>
              <a:t>Geen bezwaar en beroep mogelijk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8A9D1FE9-3323-2E9E-2C7A-26A853A67563}"/>
              </a:ext>
            </a:extLst>
          </p:cNvPr>
          <p:cNvSpPr/>
          <p:nvPr/>
        </p:nvSpPr>
        <p:spPr>
          <a:xfrm>
            <a:off x="1661496" y="6086691"/>
            <a:ext cx="780393" cy="32319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48236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103707-B166-E6E8-9D4E-B96920DAB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0619" y="0"/>
            <a:ext cx="9687129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33F0776-B75B-F5F3-3CCA-A983B108D51D}"/>
              </a:ext>
            </a:extLst>
          </p:cNvPr>
          <p:cNvSpPr/>
          <p:nvPr/>
        </p:nvSpPr>
        <p:spPr>
          <a:xfrm rot="1010020">
            <a:off x="3035748" y="3512736"/>
            <a:ext cx="1345078" cy="516148"/>
          </a:xfrm>
          <a:prstGeom prst="ellipse">
            <a:avLst/>
          </a:prstGeom>
          <a:noFill/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C5551F-0F3F-24F1-34F0-EFD7CE2A6A56}"/>
              </a:ext>
            </a:extLst>
          </p:cNvPr>
          <p:cNvSpPr txBox="1"/>
          <p:nvPr/>
        </p:nvSpPr>
        <p:spPr>
          <a:xfrm>
            <a:off x="544252" y="2536166"/>
            <a:ext cx="13083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Voorkeurs</a:t>
            </a:r>
          </a:p>
          <a:p>
            <a:r>
              <a:rPr lang="en-NL" dirty="0"/>
              <a:t>zoekgebied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413786C-0D51-FEFC-7FA4-16291A2C12BA}"/>
              </a:ext>
            </a:extLst>
          </p:cNvPr>
          <p:cNvCxnSpPr/>
          <p:nvPr/>
        </p:nvCxnSpPr>
        <p:spPr>
          <a:xfrm>
            <a:off x="1852559" y="3088257"/>
            <a:ext cx="1137270" cy="422694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3528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55708C-4BF9-14CE-FCCD-6F909F54F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407" y="0"/>
            <a:ext cx="9687186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0AC9F6D-9AF8-2BDF-7533-B9AF52933CCC}"/>
              </a:ext>
            </a:extLst>
          </p:cNvPr>
          <p:cNvSpPr/>
          <p:nvPr/>
        </p:nvSpPr>
        <p:spPr>
          <a:xfrm rot="1010020">
            <a:off x="2357828" y="3418140"/>
            <a:ext cx="1345078" cy="516148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AF3FACF-43DC-DAD7-B38E-8ED3C5D49447}"/>
              </a:ext>
            </a:extLst>
          </p:cNvPr>
          <p:cNvCxnSpPr/>
          <p:nvPr/>
        </p:nvCxnSpPr>
        <p:spPr>
          <a:xfrm>
            <a:off x="1174639" y="2993661"/>
            <a:ext cx="1137270" cy="42269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9752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E0EC79-C750-21A9-A58B-11EBF9996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143" y="935701"/>
            <a:ext cx="9288192" cy="50035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AF5445-8B5F-1AE9-BDD3-7BC161748D6B}"/>
              </a:ext>
            </a:extLst>
          </p:cNvPr>
          <p:cNvSpPr txBox="1">
            <a:spLocks/>
          </p:cNvSpPr>
          <p:nvPr/>
        </p:nvSpPr>
        <p:spPr>
          <a:xfrm>
            <a:off x="1225143" y="94783"/>
            <a:ext cx="5828799" cy="695190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L" sz="3200" dirty="0"/>
              <a:t>Plan-MER zoekgebieden Keppel &amp; Eldrik</a:t>
            </a:r>
          </a:p>
        </p:txBody>
      </p:sp>
    </p:spTree>
    <p:extLst>
      <p:ext uri="{BB962C8B-B14F-4D97-AF65-F5344CB8AC3E}">
        <p14:creationId xmlns:p14="http://schemas.microsoft.com/office/powerpoint/2010/main" val="5036532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3464</TotalTime>
  <Words>1066</Words>
  <Application>Microsoft Office PowerPoint</Application>
  <PresentationFormat>Breedbeeld</PresentationFormat>
  <Paragraphs>164</Paragraphs>
  <Slides>29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29</vt:i4>
      </vt:variant>
    </vt:vector>
  </HeadingPairs>
  <TitlesOfParts>
    <vt:vector size="35" baseType="lpstr">
      <vt:lpstr>Aptos</vt:lpstr>
      <vt:lpstr>Aptos Display</vt:lpstr>
      <vt:lpstr>Arial</vt:lpstr>
      <vt:lpstr>Ubuntu</vt:lpstr>
      <vt:lpstr>Wingdings</vt:lpstr>
      <vt:lpstr>Office Theme</vt:lpstr>
      <vt:lpstr>PowerPoint-presentatie</vt:lpstr>
      <vt:lpstr>Agenda:</vt:lpstr>
      <vt:lpstr>Besluit gemeente Bronckhorst december 2024</vt:lpstr>
      <vt:lpstr>Laagvlieggebied</vt:lpstr>
      <vt:lpstr>Agenda: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Agenda: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Agenda:</vt:lpstr>
      <vt:lpstr>PowerPoint-presentatie</vt:lpstr>
      <vt:lpstr>PowerPoint-presentatie</vt:lpstr>
      <vt:lpstr>Agenda:</vt:lpstr>
      <vt:lpstr>Windpark Meeden</vt:lpstr>
      <vt:lpstr>Windpark Meeden</vt:lpstr>
      <vt:lpstr>Ervaringen huisarts Pet uit Meeden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Jan-Laurens Lasonder</dc:creator>
  <cp:lastModifiedBy>Ine Snelder</cp:lastModifiedBy>
  <cp:revision>28</cp:revision>
  <dcterms:created xsi:type="dcterms:W3CDTF">2025-02-25T08:11:10Z</dcterms:created>
  <dcterms:modified xsi:type="dcterms:W3CDTF">2025-04-14T09:28:17Z</dcterms:modified>
</cp:coreProperties>
</file>